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60" r:id="rId7"/>
    <p:sldId id="257" r:id="rId8"/>
    <p:sldId id="258" r:id="rId9"/>
    <p:sldId id="259" r:id="rId10"/>
  </p:sldIdLst>
  <p:sldSz cx="9144000" cy="5143500" type="screen16x9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2" d="100"/>
          <a:sy n="102" d="100"/>
        </p:scale>
        <p:origin x="-456" y="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7640" cy="399204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6960" cy="368424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640"/>
            <a:ext cx="1762560" cy="1887840"/>
            <a:chOff x="114840" y="134640"/>
            <a:chExt cx="1762560" cy="188784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10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56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52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9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52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480"/>
            <a:ext cx="1762920" cy="1888560"/>
            <a:chOff x="7167960" y="302148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6000" y="3518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80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92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12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560" y="368928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760" y="41076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4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6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4160" y="32724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3000" y="3056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920" y="43506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480" y="198000"/>
            <a:ext cx="1086840" cy="81036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3" name="Group 74"/>
          <p:cNvGrpSpPr/>
          <p:nvPr/>
        </p:nvGrpSpPr>
        <p:grpSpPr>
          <a:xfrm>
            <a:off x="-110880" y="3994920"/>
            <a:ext cx="2216160" cy="795600"/>
            <a:chOff x="-110880" y="3994920"/>
            <a:chExt cx="2216160" cy="795600"/>
          </a:xfrm>
        </p:grpSpPr>
        <p:sp>
          <p:nvSpPr>
            <p:cNvPr id="74" name="CustomShape 75"/>
            <p:cNvSpPr/>
            <p:nvPr/>
          </p:nvSpPr>
          <p:spPr>
            <a:xfrm>
              <a:off x="-110160" y="3994920"/>
              <a:ext cx="503280" cy="54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>
              <a:off x="-110880" y="4129920"/>
              <a:ext cx="1027080" cy="8208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09800" y="4317120"/>
              <a:ext cx="1488240" cy="7956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8360" y="4479120"/>
              <a:ext cx="1858680" cy="763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9440" y="4663800"/>
              <a:ext cx="2214720" cy="12672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CustomShape 80"/>
          <p:cNvSpPr/>
          <p:nvPr/>
        </p:nvSpPr>
        <p:spPr>
          <a:xfrm>
            <a:off x="3095280" y="3246120"/>
            <a:ext cx="2390760" cy="10728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 rot="7631400">
            <a:off x="8199360" y="885600"/>
            <a:ext cx="725760" cy="54144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82"/>
          <p:cNvSpPr>
            <a:spLocks noGrp="1"/>
          </p:cNvSpPr>
          <p:nvPr>
            <p:ph type="title"/>
          </p:nvPr>
        </p:nvSpPr>
        <p:spPr>
          <a:xfrm>
            <a:off x="585720" y="796320"/>
            <a:ext cx="497592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53360" y="3234960"/>
            <a:ext cx="1887840" cy="1762920"/>
            <a:chOff x="153360" y="3234960"/>
            <a:chExt cx="1887840" cy="1762920"/>
          </a:xfrm>
        </p:grpSpPr>
        <p:sp>
          <p:nvSpPr>
            <p:cNvPr id="120" name="CustomShape 2"/>
            <p:cNvSpPr/>
            <p:nvPr/>
          </p:nvSpPr>
          <p:spPr>
            <a:xfrm rot="10800000">
              <a:off x="1344960" y="480780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 rot="10800000">
              <a:off x="930960" y="48200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 rot="10800000">
              <a:off x="525600" y="48016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 rot="10800000">
              <a:off x="153360" y="4781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 rot="10800000">
              <a:off x="1170720" y="4569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 rot="10800000">
              <a:off x="732240" y="456444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 rot="10800000">
              <a:off x="375120" y="4565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15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16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17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18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19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0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1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2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3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4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25"/>
            <p:cNvSpPr/>
            <p:nvPr/>
          </p:nvSpPr>
          <p:spPr>
            <a:xfrm rot="10800000">
              <a:off x="298800" y="36363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26"/>
            <p:cNvSpPr/>
            <p:nvPr/>
          </p:nvSpPr>
          <p:spPr>
            <a:xfrm rot="5236200">
              <a:off x="168480" y="3302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27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28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29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30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1"/>
            <p:cNvSpPr/>
            <p:nvPr/>
          </p:nvSpPr>
          <p:spPr>
            <a:xfrm rot="10800000">
              <a:off x="1591560" y="45756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32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 rot="10800000">
              <a:off x="1802880" y="48049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 rot="10800000">
              <a:off x="509400" y="33998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36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155" name="CustomShape 37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41"/>
            <p:cNvSpPr/>
            <p:nvPr/>
          </p:nvSpPr>
          <p:spPr>
            <a:xfrm>
              <a:off x="7765200" y="366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8186040" y="3474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43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45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47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49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51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53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55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5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59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63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67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PlaceHolder 7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0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1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228" name="CustomShape 2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3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5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CustomShape 11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13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4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15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6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9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20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21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22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23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0" name="CustomShape 24"/>
          <p:cNvSpPr/>
          <p:nvPr/>
        </p:nvSpPr>
        <p:spPr>
          <a:xfrm>
            <a:off x="8740800" y="2107440"/>
            <a:ext cx="263880" cy="13428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PlaceHolder 2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2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21000" y="3741120"/>
            <a:ext cx="45082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290" name="Group 2"/>
          <p:cNvGrpSpPr/>
          <p:nvPr/>
        </p:nvGrpSpPr>
        <p:grpSpPr>
          <a:xfrm>
            <a:off x="5783040" y="648720"/>
            <a:ext cx="3427560" cy="698760"/>
            <a:chOff x="5783040" y="648720"/>
            <a:chExt cx="3427560" cy="698760"/>
          </a:xfrm>
        </p:grpSpPr>
        <p:sp>
          <p:nvSpPr>
            <p:cNvPr id="291" name="CustomShape 3"/>
            <p:cNvSpPr/>
            <p:nvPr/>
          </p:nvSpPr>
          <p:spPr>
            <a:xfrm flipH="1">
              <a:off x="6787800" y="13147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4"/>
            <p:cNvSpPr/>
            <p:nvPr/>
          </p:nvSpPr>
          <p:spPr>
            <a:xfrm rot="10800000">
              <a:off x="7622280" y="113364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5"/>
            <p:cNvSpPr/>
            <p:nvPr/>
          </p:nvSpPr>
          <p:spPr>
            <a:xfrm rot="10800000">
              <a:off x="6906960" y="97884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6"/>
            <p:cNvSpPr/>
            <p:nvPr/>
          </p:nvSpPr>
          <p:spPr>
            <a:xfrm rot="10800000">
              <a:off x="6332760" y="84600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7"/>
            <p:cNvSpPr/>
            <p:nvPr/>
          </p:nvSpPr>
          <p:spPr>
            <a:xfrm rot="10800000">
              <a:off x="5783040" y="64872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6" name="Group 8"/>
          <p:cNvGrpSpPr/>
          <p:nvPr/>
        </p:nvGrpSpPr>
        <p:grpSpPr>
          <a:xfrm>
            <a:off x="6040800" y="1441440"/>
            <a:ext cx="3169800" cy="665640"/>
            <a:chOff x="6040800" y="1441440"/>
            <a:chExt cx="3169800" cy="665640"/>
          </a:xfrm>
        </p:grpSpPr>
        <p:sp>
          <p:nvSpPr>
            <p:cNvPr id="297" name="CustomShape 9"/>
            <p:cNvSpPr/>
            <p:nvPr/>
          </p:nvSpPr>
          <p:spPr>
            <a:xfrm rot="10800000">
              <a:off x="6656400" y="206136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10"/>
            <p:cNvSpPr/>
            <p:nvPr/>
          </p:nvSpPr>
          <p:spPr>
            <a:xfrm rot="10800000">
              <a:off x="6040800" y="192600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11"/>
            <p:cNvSpPr/>
            <p:nvPr/>
          </p:nvSpPr>
          <p:spPr>
            <a:xfrm rot="10800000">
              <a:off x="6906960" y="17715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12"/>
            <p:cNvSpPr/>
            <p:nvPr/>
          </p:nvSpPr>
          <p:spPr>
            <a:xfrm rot="10800000">
              <a:off x="6332760" y="16383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13"/>
            <p:cNvSpPr/>
            <p:nvPr/>
          </p:nvSpPr>
          <p:spPr>
            <a:xfrm rot="10800000">
              <a:off x="6668280" y="144144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2" name="Group 14"/>
          <p:cNvGrpSpPr/>
          <p:nvPr/>
        </p:nvGrpSpPr>
        <p:grpSpPr>
          <a:xfrm>
            <a:off x="5783040" y="2213640"/>
            <a:ext cx="3427560" cy="698400"/>
            <a:chOff x="5783040" y="2213640"/>
            <a:chExt cx="3427560" cy="698400"/>
          </a:xfrm>
        </p:grpSpPr>
        <p:sp>
          <p:nvSpPr>
            <p:cNvPr id="303" name="CustomShape 15"/>
            <p:cNvSpPr/>
            <p:nvPr/>
          </p:nvSpPr>
          <p:spPr>
            <a:xfrm flipH="1">
              <a:off x="6787800" y="287928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16"/>
            <p:cNvSpPr/>
            <p:nvPr/>
          </p:nvSpPr>
          <p:spPr>
            <a:xfrm rot="10800000">
              <a:off x="7622280" y="2698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7"/>
            <p:cNvSpPr/>
            <p:nvPr/>
          </p:nvSpPr>
          <p:spPr>
            <a:xfrm rot="10800000">
              <a:off x="6906960" y="25437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8"/>
            <p:cNvSpPr/>
            <p:nvPr/>
          </p:nvSpPr>
          <p:spPr>
            <a:xfrm rot="10800000">
              <a:off x="6332760" y="2410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9"/>
            <p:cNvSpPr/>
            <p:nvPr/>
          </p:nvSpPr>
          <p:spPr>
            <a:xfrm rot="10800000">
              <a:off x="5783040" y="221364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8" name="Group 20"/>
          <p:cNvGrpSpPr/>
          <p:nvPr/>
        </p:nvGrpSpPr>
        <p:grpSpPr>
          <a:xfrm>
            <a:off x="6040800" y="3006000"/>
            <a:ext cx="3169800" cy="665640"/>
            <a:chOff x="6040800" y="3006000"/>
            <a:chExt cx="3169800" cy="665640"/>
          </a:xfrm>
        </p:grpSpPr>
        <p:sp>
          <p:nvSpPr>
            <p:cNvPr id="309" name="CustomShape 21"/>
            <p:cNvSpPr/>
            <p:nvPr/>
          </p:nvSpPr>
          <p:spPr>
            <a:xfrm rot="10800000">
              <a:off x="6656400" y="362592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22"/>
            <p:cNvSpPr/>
            <p:nvPr/>
          </p:nvSpPr>
          <p:spPr>
            <a:xfrm rot="10800000">
              <a:off x="6040800" y="349056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23"/>
            <p:cNvSpPr/>
            <p:nvPr/>
          </p:nvSpPr>
          <p:spPr>
            <a:xfrm rot="10800000">
              <a:off x="6906960" y="333612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24"/>
            <p:cNvSpPr/>
            <p:nvPr/>
          </p:nvSpPr>
          <p:spPr>
            <a:xfrm rot="10800000">
              <a:off x="6332760" y="320292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25"/>
            <p:cNvSpPr/>
            <p:nvPr/>
          </p:nvSpPr>
          <p:spPr>
            <a:xfrm rot="10800000">
              <a:off x="6668280" y="300600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4" name="Group 26"/>
          <p:cNvGrpSpPr/>
          <p:nvPr/>
        </p:nvGrpSpPr>
        <p:grpSpPr>
          <a:xfrm>
            <a:off x="5783040" y="3788280"/>
            <a:ext cx="3427560" cy="698400"/>
            <a:chOff x="5783040" y="3788280"/>
            <a:chExt cx="3427560" cy="698400"/>
          </a:xfrm>
        </p:grpSpPr>
        <p:sp>
          <p:nvSpPr>
            <p:cNvPr id="315" name="CustomShape 27"/>
            <p:cNvSpPr/>
            <p:nvPr/>
          </p:nvSpPr>
          <p:spPr>
            <a:xfrm flipH="1">
              <a:off x="6787800" y="44539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8"/>
            <p:cNvSpPr/>
            <p:nvPr/>
          </p:nvSpPr>
          <p:spPr>
            <a:xfrm rot="10800000">
              <a:off x="7622280" y="4273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9"/>
            <p:cNvSpPr/>
            <p:nvPr/>
          </p:nvSpPr>
          <p:spPr>
            <a:xfrm rot="10800000">
              <a:off x="6906960" y="411840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30"/>
            <p:cNvSpPr/>
            <p:nvPr/>
          </p:nvSpPr>
          <p:spPr>
            <a:xfrm rot="10800000">
              <a:off x="6332760" y="3985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1"/>
            <p:cNvSpPr/>
            <p:nvPr/>
          </p:nvSpPr>
          <p:spPr>
            <a:xfrm rot="10800000">
              <a:off x="5783040" y="378828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0" name="PlaceHolder 3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498040" y="3143254"/>
            <a:ext cx="4236840" cy="10001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600" b="1" strike="noStrike" spc="-1" dirty="0" smtClean="0">
                <a:solidFill>
                  <a:srgbClr val="3D6D7F"/>
                </a:solidFill>
                <a:latin typeface="Lato"/>
                <a:ea typeface="Lato"/>
              </a:rPr>
              <a:t>Mestrado Profissional em Educação</a:t>
            </a:r>
            <a:endParaRPr lang="pt-BR" sz="1600" spc="-1" dirty="0">
              <a:solidFill>
                <a:srgbClr val="3D6D7F"/>
              </a:solidFill>
              <a:latin typeface="Arial" panose="020B0604020202020204"/>
              <a:ea typeface="Lato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r>
              <a:rPr lang="pt-BR" sz="1600" b="1" strike="noStrike" spc="-1" dirty="0" smtClean="0">
                <a:solidFill>
                  <a:srgbClr val="3D6D7F"/>
                </a:solidFill>
                <a:latin typeface="Lato"/>
                <a:ea typeface="Lato"/>
              </a:rPr>
              <a:t>Coordenadora: </a:t>
            </a:r>
            <a:r>
              <a:rPr lang="pt-BR" sz="1600" b="1" strike="noStrike" spc="-1" dirty="0" err="1" smtClean="0">
                <a:solidFill>
                  <a:srgbClr val="3D6D7F"/>
                </a:solidFill>
                <a:latin typeface="Lato"/>
                <a:ea typeface="Lato"/>
              </a:rPr>
              <a:t>Profa</a:t>
            </a:r>
            <a:r>
              <a:rPr lang="pt-BR" sz="1600" b="1" strike="noStrike" spc="-1" dirty="0" smtClean="0">
                <a:solidFill>
                  <a:srgbClr val="3D6D7F"/>
                </a:solidFill>
                <a:latin typeface="Lato"/>
                <a:ea typeface="Lato"/>
              </a:rPr>
              <a:t>. Dra. Kátia C N Figueira</a:t>
            </a:r>
            <a:endParaRPr lang="pt-BR" sz="16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2357422" y="1000114"/>
            <a:ext cx="4214842" cy="2500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>
              <a:rPr b="1"/>
            </a:br>
            <a:br>
              <a:rPr b="1"/>
            </a:br>
            <a:r>
              <a:rPr lang="pt-BR" sz="2000" b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Evolução do Planejamento Estratégico dos programas </a:t>
            </a:r>
            <a:r>
              <a:rPr lang="pt-BR" sz="2000" b="1" i="1" strike="noStrike" spc="-1" dirty="0" err="1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stricto</a:t>
            </a:r>
            <a:r>
              <a:rPr lang="pt-BR" sz="2000" b="1" i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 </a:t>
            </a:r>
            <a:r>
              <a:rPr lang="pt-BR" sz="2000" b="1" i="1" strike="noStrike" spc="-1" dirty="0" err="1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sensu</a:t>
            </a:r>
            <a:br>
              <a:rPr b="1"/>
            </a:br>
            <a:r>
              <a:rPr lang="pt-BR" sz="1400" b="1" strike="noStrike" spc="-1" dirty="0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 </a:t>
            </a: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1" strike="noStrike" spc="-1" dirty="0">
              <a:latin typeface="Arial" panose="020B0604020202020204"/>
            </a:endParaRPr>
          </a:p>
        </p:txBody>
      </p:sp>
      <p:pic>
        <p:nvPicPr>
          <p:cNvPr id="360" name="Imagem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000364" y="4286262"/>
            <a:ext cx="3143272" cy="642942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240" cy="1107996"/>
          </a:xfrm>
          <a:ln>
            <a:solidFill>
              <a:schemeClr val="tx2"/>
            </a:solidFill>
          </a:ln>
        </p:spPr>
        <p:txBody>
          <a:bodyPr/>
          <a:lstStyle/>
          <a:p>
            <a:pPr fontAlgn="base"/>
            <a:r>
              <a:rPr lang="pt-BR" b="1" dirty="0" smtClean="0">
                <a:solidFill>
                  <a:srgbClr val="0070C0"/>
                </a:solidFill>
              </a:rPr>
              <a:t> - Introdução</a:t>
            </a:r>
            <a:br>
              <a:rPr lang="pt-BR" b="1" dirty="0" smtClean="0"/>
            </a:br>
            <a:br>
              <a:rPr lang="pt-BR" dirty="0"/>
            </a:br>
            <a:r>
              <a:rPr lang="pt-BR" dirty="0" smtClean="0"/>
              <a:t> - Construído coletivamente pelos docentes do programa.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95536" y="1347614"/>
            <a:ext cx="8229240" cy="1661993"/>
          </a:xfrm>
          <a:ln>
            <a:solidFill>
              <a:schemeClr val="tx2"/>
            </a:solidFill>
          </a:ln>
        </p:spPr>
        <p:txBody>
          <a:bodyPr/>
          <a:lstStyle/>
          <a:p>
            <a:pPr marL="285750" lvl="0" indent="-285750">
              <a:buFontTx/>
              <a:buChar char="-"/>
            </a:pPr>
            <a:r>
              <a:rPr lang="pt-BR" b="1" dirty="0">
                <a:solidFill>
                  <a:srgbClr val="0070C0"/>
                </a:solidFill>
              </a:rPr>
              <a:t>Os desdobramentos do processo de construção no </a:t>
            </a:r>
            <a:r>
              <a:rPr lang="pt-BR" b="1" dirty="0" smtClean="0">
                <a:solidFill>
                  <a:srgbClr val="0070C0"/>
                </a:solidFill>
              </a:rPr>
              <a:t>programa:</a:t>
            </a:r>
            <a:endParaRPr lang="pt-BR" b="1" dirty="0" smtClean="0">
              <a:solidFill>
                <a:srgbClr val="0070C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Oficina ministrada pela </a:t>
            </a:r>
            <a:r>
              <a:rPr lang="pt-BR" dirty="0" err="1" smtClean="0"/>
              <a:t>Proppi</a:t>
            </a:r>
            <a:r>
              <a:rPr lang="pt-BR" dirty="0" smtClean="0"/>
              <a:t>;</a:t>
            </a:r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Elaboração de calendário de reuniões;</a:t>
            </a:r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Divisão de tarefas em grupos;</a:t>
            </a:r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Leitura e discussão no colegiado.</a:t>
            </a: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sp>
        <p:nvSpPr>
          <p:cNvPr id="4" name="Subtítulo 2"/>
          <p:cNvSpPr txBox="1"/>
          <p:nvPr/>
        </p:nvSpPr>
        <p:spPr>
          <a:xfrm>
            <a:off x="395536" y="2912661"/>
            <a:ext cx="8229240" cy="166199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0" tIns="0" rIns="0" bIns="0" anchor="ctr">
            <a:spAutoFit/>
          </a:bodyPr>
          <a:lstStyle/>
          <a:p>
            <a:pPr marL="285750" indent="-285750">
              <a:buFontTx/>
              <a:buChar char="-"/>
            </a:pPr>
            <a:endParaRPr lang="pt-BR" b="1" dirty="0" smtClean="0"/>
          </a:p>
          <a:p>
            <a:pPr marL="285750" indent="-285750">
              <a:buFontTx/>
              <a:buChar char="-"/>
            </a:pPr>
            <a:r>
              <a:rPr lang="pt-BR" b="1" dirty="0" smtClean="0">
                <a:solidFill>
                  <a:srgbClr val="0070C0"/>
                </a:solidFill>
              </a:rPr>
              <a:t>Aprendizado </a:t>
            </a:r>
            <a:r>
              <a:rPr lang="pt-BR" b="1" dirty="0" smtClean="0">
                <a:solidFill>
                  <a:srgbClr val="0070C0"/>
                </a:solidFill>
              </a:rPr>
              <a:t>da experiência:</a:t>
            </a:r>
            <a:endParaRPr lang="pt-BR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Avaliação em curso;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Envolvimento do corpo docente;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Reflexão sobre o exercício do trabalho desempenhado.</a:t>
            </a: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Table 1"/>
          <p:cNvGraphicFramePr/>
          <p:nvPr/>
        </p:nvGraphicFramePr>
        <p:xfrm>
          <a:off x="323528" y="788975"/>
          <a:ext cx="8612280" cy="3940200"/>
        </p:xfrm>
        <a:graphic>
          <a:graphicData uri="http://schemas.openxmlformats.org/drawingml/2006/table">
            <a:tbl>
              <a:tblPr/>
              <a:tblGrid>
                <a:gridCol w="710640"/>
                <a:gridCol w="608874"/>
                <a:gridCol w="713046"/>
                <a:gridCol w="644276"/>
                <a:gridCol w="756818"/>
                <a:gridCol w="29000"/>
                <a:gridCol w="571504"/>
                <a:gridCol w="642942"/>
                <a:gridCol w="428628"/>
                <a:gridCol w="571504"/>
                <a:gridCol w="1403608"/>
                <a:gridCol w="1531440"/>
              </a:tblGrid>
              <a:tr h="40392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 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Porque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Como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Onde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Quem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Quando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Fórmulas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1257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OBJETIVOS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META 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Descrever a ação de forma clara e RESUMIDA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Motivo e benefício da ação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Procedimento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 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Local da ação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Responsável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data de Início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data de Término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Indicar qual é o indicador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227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Estabelecer  vínculos formais com Instituições de Ensino Superior e/ou Grupos de Pesquisa nacionais e internacionais.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% de parcerias interinstitucionais (nacional e internacional)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Participação em editais abertos pelas Instituições de Fomento, que correspondam às demandas de </a:t>
                      </a: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Infra-estrutura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e atividades meio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Para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promover 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o trânsito dos pesquisadores em formação (graduandos, mestrandos e doutorandos) nas estruturas institucionais de pesquisa (Laboratórios e Centros). </a:t>
                      </a:r>
                      <a:endParaRPr lang="pt-BR" sz="800" b="0" strike="noStrike" spc="-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Submissão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proposta para o Edital PAEP/ Capes para evento científico nacional para os programas de pós-graduação em Educação em articulação com as IES da região Centro-Oeste e Sudeste.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 </a:t>
                      </a:r>
                      <a:endParaRPr lang="pt-BR" sz="800" b="0" strike="noStrike" spc="-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Unidade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Campo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Grande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Colegiado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Profeduc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2022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2022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Taxa de participação no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evento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número de líderes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GTs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presentes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/ número de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participantes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Taxa participação </a:t>
                      </a:r>
                      <a:b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800" b="0" strike="noStrike" spc="-1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TPart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NLGTs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/TP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x 100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Em que: </a:t>
                      </a:r>
                      <a:br>
                        <a:rPr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NLGTs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nº de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número de líderes  de </a:t>
                      </a:r>
                      <a:r>
                        <a:rPr lang="pt-BR" sz="800" b="0" strike="noStrike" spc="-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GTs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 presentes/ TP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= nº total de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Arial" panose="020B0604020202020204"/>
                          <a:cs typeface="Calibri" panose="020F0502020204030204" pitchFamily="34" charset="0"/>
                        </a:rPr>
                        <a:t>participantes.  </a:t>
                      </a:r>
                      <a:endParaRPr lang="pt-BR" sz="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2" name="CustomShape 2"/>
          <p:cNvSpPr/>
          <p:nvPr/>
        </p:nvSpPr>
        <p:spPr>
          <a:xfrm>
            <a:off x="845640" y="195486"/>
            <a:ext cx="63802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b="1" spc="-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Estabelecer  vínculos formais com Instituições de Ensino Superior e/ou Grupos de Pesquisa nacionais e </a:t>
            </a:r>
            <a:r>
              <a:rPr lang="pt-BR" sz="1400" b="1" spc="-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internacionais...</a:t>
            </a:r>
            <a:endParaRPr lang="pt-BR" sz="1400" b="1" strike="noStrike" spc="-1" dirty="0">
              <a:solidFill>
                <a:srgbClr val="0033CC"/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449755" y="3456312"/>
            <a:ext cx="7951640" cy="864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70C0"/>
                </a:solidFill>
                <a:latin typeface="Lato"/>
                <a:ea typeface="Lato"/>
              </a:rPr>
              <a:t>Desafios e conquistas no processo de implantação do planejamento </a:t>
            </a:r>
            <a:r>
              <a:rPr lang="pt-BR" sz="1200" b="1" strike="noStrike" spc="-1" dirty="0" smtClean="0">
                <a:solidFill>
                  <a:srgbClr val="0070C0"/>
                </a:solidFill>
                <a:latin typeface="Lato"/>
                <a:ea typeface="Lato"/>
              </a:rPr>
              <a:t>estratégico</a:t>
            </a:r>
            <a:endParaRPr lang="pt-BR" sz="1200" b="1" strike="noStrike" spc="-1" dirty="0" smtClean="0">
              <a:solidFill>
                <a:srgbClr val="0070C0"/>
              </a:solidFill>
              <a:latin typeface="Lato"/>
              <a:ea typeface="Lato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Manter a </a:t>
            </a:r>
            <a:r>
              <a:rPr lang="pt-BR" sz="1200" spc="-1" dirty="0" err="1" smtClean="0">
                <a:solidFill>
                  <a:srgbClr val="000000"/>
                </a:solidFill>
                <a:latin typeface="Lato"/>
                <a:ea typeface="Lato"/>
              </a:rPr>
              <a:t>peridiocidade</a:t>
            </a: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 de participação com as parcerias estabelecidas;</a:t>
            </a:r>
            <a:endParaRPr lang="pt-BR" sz="1200" spc="-1" dirty="0" smtClean="0">
              <a:solidFill>
                <a:srgbClr val="000000"/>
              </a:solidFill>
              <a:latin typeface="Lato"/>
              <a:ea typeface="Lato"/>
            </a:endParaRPr>
          </a:p>
          <a:p>
            <a:pPr marL="171450" indent="-171450" algn="just">
              <a:lnSpc>
                <a:spcPct val="100000"/>
              </a:lnSpc>
              <a:buFontTx/>
              <a:buChar char="-"/>
            </a:pPr>
            <a:r>
              <a:rPr lang="pt-BR" sz="1200" strike="noStrike" spc="-1" dirty="0" smtClean="0">
                <a:solidFill>
                  <a:srgbClr val="000000"/>
                </a:solidFill>
                <a:latin typeface="Lato"/>
                <a:ea typeface="Lato"/>
              </a:rPr>
              <a:t>Inexistência de editais internos para fomentar projetos interinstitucionais considerando a concorrência a editais externos de fomento. </a:t>
            </a:r>
            <a:endParaRPr lang="pt-BR" sz="1200" strike="noStrike" spc="-1" dirty="0">
              <a:latin typeface="Arial" panose="020B0604020202020204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2560320" y="163440"/>
            <a:ext cx="4062960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400" b="1" strike="noStrike" spc="-1" dirty="0">
                <a:solidFill>
                  <a:srgbClr val="0070C0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400" b="1" strike="noStrike" spc="-1" dirty="0">
              <a:solidFill>
                <a:srgbClr val="0070C0"/>
              </a:solidFill>
              <a:latin typeface="Arial" panose="020B0604020202020204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445168" y="839520"/>
            <a:ext cx="7956226" cy="11521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70C0"/>
                </a:solidFill>
                <a:latin typeface="Lato"/>
                <a:ea typeface="Lato"/>
              </a:rPr>
              <a:t>Resultados  obtidos com o indicador </a:t>
            </a:r>
            <a:r>
              <a:rPr lang="pt-BR" sz="1200" b="1" strike="noStrike" spc="-1" dirty="0" smtClean="0">
                <a:solidFill>
                  <a:srgbClr val="0070C0"/>
                </a:solidFill>
                <a:latin typeface="Lato"/>
                <a:ea typeface="Lato"/>
              </a:rPr>
              <a:t>apresentado</a:t>
            </a:r>
            <a:endParaRPr lang="pt-BR" sz="1200" b="1" strike="noStrike" spc="-1" dirty="0" smtClean="0">
              <a:solidFill>
                <a:srgbClr val="0070C0"/>
              </a:solidFill>
              <a:latin typeface="Lato"/>
              <a:ea typeface="Lato"/>
            </a:endParaRPr>
          </a:p>
          <a:p>
            <a:pPr marL="457200" indent="-316865" algn="just">
              <a:lnSpc>
                <a:spcPct val="100000"/>
              </a:lnSpc>
            </a:pP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- Captação de recursos da Capes no valor de R$35.000,00 para financiar o evento </a:t>
            </a:r>
            <a:r>
              <a:rPr lang="pt-BR" sz="1200" spc="-1" dirty="0" err="1" smtClean="0">
                <a:solidFill>
                  <a:srgbClr val="000000"/>
                </a:solidFill>
                <a:latin typeface="Lato"/>
                <a:ea typeface="Lato"/>
              </a:rPr>
              <a:t>Anped</a:t>
            </a: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 Centro-Oeste.</a:t>
            </a:r>
            <a:endParaRPr lang="pt-BR" sz="1200" spc="-1" dirty="0" smtClean="0">
              <a:solidFill>
                <a:srgbClr val="000000"/>
              </a:solidFill>
              <a:latin typeface="Lato"/>
              <a:ea typeface="Lato"/>
            </a:endParaRPr>
          </a:p>
          <a:p>
            <a:pPr marL="457200" indent="-316865" algn="just">
              <a:lnSpc>
                <a:spcPct val="100000"/>
              </a:lnSpc>
              <a:buFontTx/>
              <a:buChar char="-"/>
            </a:pPr>
            <a:r>
              <a:rPr lang="pt-BR" sz="1200" strike="noStrike" spc="-1" dirty="0" smtClean="0">
                <a:solidFill>
                  <a:srgbClr val="000000"/>
                </a:solidFill>
                <a:latin typeface="Lato"/>
                <a:ea typeface="Lato"/>
              </a:rPr>
              <a:t>Promoção do intercâmbio entre pesquisadores, estudantes da pós-graduação e professores da rede básica.  </a:t>
            </a:r>
            <a:endParaRPr lang="pt-BR" sz="1200" strike="noStrike" spc="-1" dirty="0" smtClean="0">
              <a:solidFill>
                <a:srgbClr val="000000"/>
              </a:solidFill>
              <a:latin typeface="Lato"/>
              <a:ea typeface="Lato"/>
            </a:endParaRPr>
          </a:p>
          <a:p>
            <a:pPr marL="457200" indent="-316865" algn="just">
              <a:lnSpc>
                <a:spcPct val="100000"/>
              </a:lnSpc>
              <a:buFontTx/>
              <a:buChar char="-"/>
            </a:pP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Oferta de mini cursos gratuitos aos professores da rede estadual de ensino.</a:t>
            </a:r>
            <a:r>
              <a:rPr lang="pt-BR" sz="1200" strike="noStrike" spc="-1" dirty="0" smtClean="0">
                <a:solidFill>
                  <a:srgbClr val="000000"/>
                </a:solidFill>
                <a:latin typeface="Lato"/>
                <a:ea typeface="Lato"/>
              </a:rPr>
              <a:t> </a:t>
            </a:r>
            <a:endParaRPr lang="pt-BR" sz="1200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445167" y="2139525"/>
            <a:ext cx="7956227" cy="10634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70C0"/>
                </a:solidFill>
                <a:latin typeface="Lato"/>
                <a:ea typeface="Lato"/>
              </a:rPr>
              <a:t>Relato do processo de </a:t>
            </a:r>
            <a:r>
              <a:rPr lang="pt-BR" sz="1200" b="1" strike="noStrike" spc="-1" dirty="0" smtClean="0">
                <a:solidFill>
                  <a:srgbClr val="0070C0"/>
                </a:solidFill>
                <a:latin typeface="Lato"/>
                <a:ea typeface="Lato"/>
              </a:rPr>
              <a:t>implantação</a:t>
            </a:r>
            <a:endParaRPr lang="pt-BR" sz="1200" b="1" strike="noStrike" spc="-1" dirty="0" smtClean="0">
              <a:solidFill>
                <a:srgbClr val="0070C0"/>
              </a:solidFill>
              <a:latin typeface="Lato"/>
              <a:ea typeface="Lato"/>
            </a:endParaRPr>
          </a:p>
          <a:p>
            <a:pPr marL="457200" indent="-316865" algn="just">
              <a:lnSpc>
                <a:spcPct val="100000"/>
              </a:lnSpc>
            </a:pPr>
            <a:r>
              <a:rPr lang="pt-BR" sz="1200" spc="-1" dirty="0" smtClean="0">
                <a:solidFill>
                  <a:srgbClr val="000000"/>
                </a:solidFill>
                <a:latin typeface="Lato"/>
              </a:rPr>
              <a:t>- Reuniões entre representantes institucionais;</a:t>
            </a:r>
            <a:endParaRPr lang="pt-BR" sz="1200" spc="-1" dirty="0" smtClean="0">
              <a:solidFill>
                <a:srgbClr val="000000"/>
              </a:solidFill>
              <a:latin typeface="Lato"/>
            </a:endParaRPr>
          </a:p>
          <a:p>
            <a:pPr marL="311785" indent="-171450" algn="just">
              <a:lnSpc>
                <a:spcPct val="100000"/>
              </a:lnSpc>
              <a:buFontTx/>
              <a:buChar char="-"/>
            </a:pPr>
            <a:r>
              <a:rPr lang="pt-BR" sz="1200" strike="noStrike" spc="-1" dirty="0" smtClean="0">
                <a:solidFill>
                  <a:srgbClr val="000000"/>
                </a:solidFill>
                <a:latin typeface="Lato"/>
              </a:rPr>
              <a:t>Organização de comissão organizadora;</a:t>
            </a:r>
            <a:endParaRPr lang="pt-BR" sz="1200" strike="noStrike" spc="-1" dirty="0" smtClean="0">
              <a:solidFill>
                <a:srgbClr val="000000"/>
              </a:solidFill>
              <a:latin typeface="Lato"/>
            </a:endParaRPr>
          </a:p>
          <a:p>
            <a:pPr marL="311785" indent="-171450" algn="just">
              <a:lnSpc>
                <a:spcPct val="100000"/>
              </a:lnSpc>
              <a:buFontTx/>
              <a:buChar char="-"/>
            </a:pPr>
            <a:r>
              <a:rPr lang="pt-BR" sz="1200" strike="noStrike" spc="-1" dirty="0" smtClean="0">
                <a:solidFill>
                  <a:srgbClr val="000000"/>
                </a:solidFill>
                <a:latin typeface="Lato"/>
              </a:rPr>
              <a:t>Redação e submissão de proposta junto </a:t>
            </a:r>
            <a:r>
              <a:rPr lang="pt-BR" sz="1200" strike="noStrike" spc="-1" dirty="0" smtClean="0">
                <a:solidFill>
                  <a:srgbClr val="000000"/>
                </a:solidFill>
                <a:latin typeface="Lato"/>
              </a:rPr>
              <a:t>aos </a:t>
            </a:r>
            <a:r>
              <a:rPr lang="pt-BR" sz="1200" strike="noStrike" spc="-1" dirty="0" err="1" smtClean="0">
                <a:solidFill>
                  <a:srgbClr val="000000"/>
                </a:solidFill>
                <a:latin typeface="Lato"/>
              </a:rPr>
              <a:t>orgãos</a:t>
            </a:r>
            <a:r>
              <a:rPr lang="pt-BR" sz="1200" strike="noStrike" spc="-1" dirty="0" smtClean="0">
                <a:solidFill>
                  <a:srgbClr val="000000"/>
                </a:solidFill>
                <a:latin typeface="Lato"/>
              </a:rPr>
              <a:t> </a:t>
            </a:r>
            <a:r>
              <a:rPr lang="pt-BR" sz="1200" strike="noStrike" spc="-1" dirty="0" smtClean="0">
                <a:solidFill>
                  <a:srgbClr val="000000"/>
                </a:solidFill>
                <a:latin typeface="Lato"/>
              </a:rPr>
              <a:t>de fomento.</a:t>
            </a:r>
            <a:endParaRPr lang="pt-BR" sz="1200" strike="noStrike" spc="-1" dirty="0" smtClean="0">
              <a:solidFill>
                <a:srgbClr val="000000"/>
              </a:solidFill>
              <a:latin typeface="Lato"/>
            </a:endParaRPr>
          </a:p>
          <a:p>
            <a:pPr marL="457200" indent="-316865" algn="just">
              <a:lnSpc>
                <a:spcPct val="100000"/>
              </a:lnSpc>
              <a:buFontTx/>
              <a:buChar char="-"/>
            </a:pPr>
            <a:endParaRPr lang="pt-BR" sz="1200" strike="noStrike" spc="-1" dirty="0"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01071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1"/>
          <p:cNvSpPr/>
          <p:nvPr/>
        </p:nvSpPr>
        <p:spPr>
          <a:xfrm>
            <a:off x="445167" y="4466922"/>
            <a:ext cx="7956228" cy="4320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 smtClean="0">
                <a:solidFill>
                  <a:srgbClr val="0070C0"/>
                </a:solidFill>
                <a:latin typeface="Lato"/>
                <a:ea typeface="Lato"/>
              </a:rPr>
              <a:t>Reflexões finais</a:t>
            </a:r>
            <a:endParaRPr lang="pt-BR" sz="1200" b="1" strike="noStrike" spc="-1" dirty="0" smtClean="0">
              <a:solidFill>
                <a:srgbClr val="0070C0"/>
              </a:solidFill>
              <a:latin typeface="Lato"/>
              <a:ea typeface="Lato"/>
            </a:endParaRPr>
          </a:p>
          <a:p>
            <a:pPr marL="171450" indent="-171450" algn="just">
              <a:lnSpc>
                <a:spcPct val="100000"/>
              </a:lnSpc>
            </a:pPr>
            <a:endParaRPr lang="pt-BR" sz="120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585720" y="793440"/>
            <a:ext cx="4975920" cy="86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1" strike="noStrike" spc="-1" dirty="0" smtClean="0">
                <a:solidFill>
                  <a:srgbClr val="0070C0"/>
                </a:solidFill>
                <a:latin typeface="Gloria Hallelujah"/>
                <a:ea typeface="Gloria Hallelujah"/>
              </a:rPr>
              <a:t>Obrigada!</a:t>
            </a:r>
            <a:endParaRPr lang="pt-BR" sz="5000" b="1" strike="noStrike" spc="-1" dirty="0">
              <a:solidFill>
                <a:srgbClr val="0070C0"/>
              </a:solidFill>
              <a:latin typeface="Arial" panose="020B0604020202020204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34320" y="1793160"/>
            <a:ext cx="397800" cy="39816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634320" y="3814200"/>
            <a:ext cx="4671360" cy="47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1222560" y="1843560"/>
            <a:ext cx="2590622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 err="1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Y</a:t>
            </a:r>
            <a:r>
              <a:rPr lang="pt-BR" sz="1600" b="0" strike="noStrike" spc="-1" dirty="0" err="1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ouTube</a:t>
            </a:r>
            <a:r>
              <a:rPr lang="pt-BR" sz="1600" b="0" strike="noStrike" spc="-1" dirty="0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: </a:t>
            </a:r>
            <a:r>
              <a:rPr lang="pt-BR" sz="1600" spc="-1" dirty="0" err="1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P</a:t>
            </a:r>
            <a:r>
              <a:rPr lang="pt-BR" sz="1600" b="0" strike="noStrike" spc="-1" dirty="0" err="1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rofEduc</a:t>
            </a:r>
            <a:r>
              <a:rPr lang="pt-BR" sz="1600" b="0" strike="noStrike" spc="-1" dirty="0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 UEMS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73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4320" y="2500200"/>
            <a:ext cx="406080" cy="398160"/>
          </a:xfrm>
          <a:prstGeom prst="rect">
            <a:avLst/>
          </a:prstGeom>
          <a:ln>
            <a:noFill/>
          </a:ln>
        </p:spPr>
      </p:pic>
      <p:sp>
        <p:nvSpPr>
          <p:cNvPr id="374" name="CustomShape 5"/>
          <p:cNvSpPr/>
          <p:nvPr/>
        </p:nvSpPr>
        <p:spPr>
          <a:xfrm>
            <a:off x="1198800" y="2529720"/>
            <a:ext cx="190728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67 </a:t>
            </a:r>
            <a:r>
              <a:rPr lang="pt-BR" sz="1600" b="0" strike="noStrike" spc="-1" dirty="0" smtClean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3901- 2233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7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160" y="3160440"/>
            <a:ext cx="499320" cy="304200"/>
          </a:xfrm>
          <a:prstGeom prst="rect">
            <a:avLst/>
          </a:prstGeom>
          <a:ln>
            <a:noFill/>
          </a:ln>
        </p:spPr>
      </p:pic>
      <p:sp>
        <p:nvSpPr>
          <p:cNvPr id="376" name="CustomShape 6"/>
          <p:cNvSpPr/>
          <p:nvPr/>
        </p:nvSpPr>
        <p:spPr>
          <a:xfrm>
            <a:off x="1209240" y="3171960"/>
            <a:ext cx="1928583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spc="-1" dirty="0" smtClean="0">
                <a:solidFill>
                  <a:srgbClr val="3D6D7F"/>
                </a:solidFill>
                <a:latin typeface="Arial" panose="020B0604020202020204"/>
              </a:rPr>
              <a:t>profeduc@uems.br</a:t>
            </a:r>
            <a:endParaRPr lang="pt-BR" sz="16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2776</Words>
  <Application>WPS Presentation</Application>
  <PresentationFormat>Apresentação na tela (16:9)</PresentationFormat>
  <Paragraphs>122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22" baseType="lpstr">
      <vt:lpstr>Arial</vt:lpstr>
      <vt:lpstr>SimSun</vt:lpstr>
      <vt:lpstr>Wingdings</vt:lpstr>
      <vt:lpstr>Arial</vt:lpstr>
      <vt:lpstr>Symbol</vt:lpstr>
      <vt:lpstr>Lato</vt:lpstr>
      <vt:lpstr>Liberation Mono</vt:lpstr>
      <vt:lpstr>Gloria Hallelujah</vt:lpstr>
      <vt:lpstr>DejaVu Sans</vt:lpstr>
      <vt:lpstr>Calibri</vt:lpstr>
      <vt:lpstr>Calibri</vt:lpstr>
      <vt:lpstr>Microsoft YaHei</vt:lpstr>
      <vt:lpstr>Arial Unicode MS</vt:lpstr>
      <vt:lpstr>Office Theme</vt:lpstr>
      <vt:lpstr>Office Theme</vt:lpstr>
      <vt:lpstr>Office Theme</vt:lpstr>
      <vt:lpstr>Office Theme</vt:lpstr>
      <vt:lpstr>PowerPoint 演示文稿</vt:lpstr>
      <vt:lpstr> - Introdução   - Construído coletivamente pelos docentes do programa.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45</cp:revision>
  <dcterms:created xsi:type="dcterms:W3CDTF">2022-09-13T16:15:20Z</dcterms:created>
  <dcterms:modified xsi:type="dcterms:W3CDTF">2022-09-13T16:16:13Z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  <property fmtid="{D5CDD505-2E9C-101B-9397-08002B2CF9AE}" pid="12" name="ICV">
    <vt:lpwstr>089AB96AEB2C4036A3FA9FC87648B2CB</vt:lpwstr>
  </property>
  <property fmtid="{D5CDD505-2E9C-101B-9397-08002B2CF9AE}" pid="13" name="KSOProductBuildVer">
    <vt:lpwstr>1046-11.2.0.11306</vt:lpwstr>
  </property>
</Properties>
</file>