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300" r:id="rId3"/>
    <p:sldId id="314" r:id="rId4"/>
    <p:sldId id="315" r:id="rId5"/>
    <p:sldId id="316" r:id="rId6"/>
    <p:sldId id="318" r:id="rId7"/>
    <p:sldId id="319" r:id="rId8"/>
    <p:sldId id="320" r:id="rId9"/>
    <p:sldId id="269" r:id="rId10"/>
    <p:sldId id="312" r:id="rId11"/>
    <p:sldId id="313" r:id="rId12"/>
    <p:sldId id="279" r:id="rId13"/>
  </p:sldIdLst>
  <p:sldSz cx="9144000" cy="5143500" type="screen16x9"/>
  <p:notesSz cx="6858000" cy="9144000"/>
  <p:embeddedFontLst>
    <p:embeddedFont>
      <p:font typeface="Gloria Hallelujah" panose="020B0604020202020204" charset="0"/>
      <p:regular r:id="rId15"/>
    </p:embeddedFont>
    <p:embeddedFont>
      <p:font typeface="Source Sans Pro SemiBold" panose="020B0604020202020204" charset="0"/>
      <p:bold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306FB4-355C-4E77-BD6C-73AF44A7FE06}">
  <a:tblStyle styleId="{2A306FB4-355C-4E77-BD6C-73AF44A7FE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59636" autoAdjust="0"/>
  </p:normalViewPr>
  <p:slideViewPr>
    <p:cSldViewPr snapToGrid="0">
      <p:cViewPr varScale="1">
        <p:scale>
          <a:sx n="92" d="100"/>
          <a:sy n="92" d="100"/>
        </p:scale>
        <p:origin x="112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322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1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2d32caf41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2d32caf41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2d32caf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2d32caf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44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2d32caf41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2d32caf41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 SemiBold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grpSp>
        <p:nvGrpSpPr>
          <p:cNvPr id="166" name="Google Shape;166;p8"/>
          <p:cNvGrpSpPr/>
          <p:nvPr/>
        </p:nvGrpSpPr>
        <p:grpSpPr>
          <a:xfrm rot="10800000">
            <a:off x="152567" y="3234825"/>
            <a:ext cx="1888761" cy="1762891"/>
            <a:chOff x="7280351" y="0"/>
            <a:chExt cx="1888761" cy="1762891"/>
          </a:xfrm>
        </p:grpSpPr>
        <p:sp>
          <p:nvSpPr>
            <p:cNvPr id="167" name="Google Shape;167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02" name="Google Shape;202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620850" y="3741250"/>
            <a:ext cx="450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 rot="10800000">
            <a:off x="5782149" y="648326"/>
            <a:ext cx="3428300" cy="699894"/>
            <a:chOff x="7591575" y="937155"/>
            <a:chExt cx="2263950" cy="493996"/>
          </a:xfrm>
        </p:grpSpPr>
        <p:sp>
          <p:nvSpPr>
            <p:cNvPr id="404" name="Google Shape;404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10800000">
            <a:off x="6039737" y="1440796"/>
            <a:ext cx="3170689" cy="666325"/>
            <a:chOff x="7591590" y="960853"/>
            <a:chExt cx="2093831" cy="470303"/>
          </a:xfrm>
        </p:grpSpPr>
        <p:sp>
          <p:nvSpPr>
            <p:cNvPr id="410" name="Google Shape;410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15" name="Google Shape;415;p18"/>
          <p:cNvGrpSpPr/>
          <p:nvPr/>
        </p:nvGrpSpPr>
        <p:grpSpPr>
          <a:xfrm rot="10800000">
            <a:off x="5782149" y="2212953"/>
            <a:ext cx="3428300" cy="699894"/>
            <a:chOff x="7591575" y="937155"/>
            <a:chExt cx="2263950" cy="493996"/>
          </a:xfrm>
        </p:grpSpPr>
        <p:sp>
          <p:nvSpPr>
            <p:cNvPr id="416" name="Google Shape;416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1" name="Google Shape;421;p18"/>
          <p:cNvGrpSpPr/>
          <p:nvPr/>
        </p:nvGrpSpPr>
        <p:grpSpPr>
          <a:xfrm rot="10800000">
            <a:off x="6039737" y="3005424"/>
            <a:ext cx="3170689" cy="666325"/>
            <a:chOff x="7591590" y="960853"/>
            <a:chExt cx="2093831" cy="470303"/>
          </a:xfrm>
        </p:grpSpPr>
        <p:sp>
          <p:nvSpPr>
            <p:cNvPr id="422" name="Google Shape;422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10800000">
            <a:off x="5782149" y="3787781"/>
            <a:ext cx="3428300" cy="699894"/>
            <a:chOff x="7591575" y="937155"/>
            <a:chExt cx="2263950" cy="493996"/>
          </a:xfrm>
        </p:grpSpPr>
        <p:sp>
          <p:nvSpPr>
            <p:cNvPr id="428" name="Google Shape;428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60" r:id="rId5"/>
    <p:sldLayoutId id="2147483664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subTitle" idx="1"/>
          </p:nvPr>
        </p:nvSpPr>
        <p:spPr>
          <a:xfrm flipH="1">
            <a:off x="2497389" y="3241964"/>
            <a:ext cx="4237701" cy="852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b="1" dirty="0" smtClean="0"/>
              <a:t>PPG EDUCAÇÃO CIENTÍFICA E MATEMÁTICA</a:t>
            </a:r>
            <a:endParaRPr lang="en" sz="1400" b="1" dirty="0" smtClean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00" b="1" dirty="0" smtClean="0"/>
              <a:t>C</a:t>
            </a:r>
            <a:r>
              <a:rPr lang="en" sz="1600" b="1" dirty="0" smtClean="0"/>
              <a:t>oordenador: Eliane Cerdas</a:t>
            </a:r>
            <a:endParaRPr lang="en" sz="1600" b="1" dirty="0" smtClean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800" b="1"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2513438" y="1401758"/>
            <a:ext cx="4001661" cy="2153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/>
              <a:t>VIII Seminário Interno  de Avaliação da Pós Graduação</a:t>
            </a: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2000" dirty="0"/>
              <a:t/>
            </a:r>
            <a:br>
              <a:rPr lang="en" sz="2000" dirty="0"/>
            </a:br>
            <a:r>
              <a:rPr lang="en" sz="2000" dirty="0" smtClean="0"/>
              <a:t>Evolução do </a:t>
            </a:r>
            <a:r>
              <a:rPr lang="en" sz="1800" b="1" dirty="0" smtClean="0"/>
              <a:t>Planejamento Estratégico dos programas stricto sensu</a:t>
            </a:r>
            <a:r>
              <a:rPr lang="en" sz="1600" b="1" dirty="0" smtClean="0"/>
              <a:t/>
            </a:r>
            <a:br>
              <a:rPr lang="en" sz="1600" b="1" dirty="0" smtClean="0"/>
            </a:br>
            <a:r>
              <a:rPr lang="en" sz="1600" b="1" dirty="0" smtClean="0"/>
              <a:t> </a:t>
            </a:r>
            <a:endParaRPr sz="1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06" y="4540615"/>
            <a:ext cx="1999168" cy="530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90861"/>
              </p:ext>
            </p:extLst>
          </p:nvPr>
        </p:nvGraphicFramePr>
        <p:xfrm>
          <a:off x="197428" y="290945"/>
          <a:ext cx="8808920" cy="4523462"/>
        </p:xfrm>
        <a:graphic>
          <a:graphicData uri="http://schemas.openxmlformats.org/drawingml/2006/table">
            <a:tbl>
              <a:tblPr>
                <a:tableStyleId>{2A306FB4-355C-4E77-BD6C-73AF44A7FE06}</a:tableStyleId>
              </a:tblPr>
              <a:tblGrid>
                <a:gridCol w="727710">
                  <a:extLst>
                    <a:ext uri="{9D8B030D-6E8A-4147-A177-3AD203B41FA5}">
                      <a16:colId xmlns:a16="http://schemas.microsoft.com/office/drawing/2014/main" val="1160182974"/>
                    </a:ext>
                  </a:extLst>
                </a:gridCol>
                <a:gridCol w="516144">
                  <a:extLst>
                    <a:ext uri="{9D8B030D-6E8A-4147-A177-3AD203B41FA5}">
                      <a16:colId xmlns:a16="http://schemas.microsoft.com/office/drawing/2014/main" val="1258971044"/>
                    </a:ext>
                  </a:extLst>
                </a:gridCol>
                <a:gridCol w="919825">
                  <a:extLst>
                    <a:ext uri="{9D8B030D-6E8A-4147-A177-3AD203B41FA5}">
                      <a16:colId xmlns:a16="http://schemas.microsoft.com/office/drawing/2014/main" val="3803650659"/>
                    </a:ext>
                  </a:extLst>
                </a:gridCol>
                <a:gridCol w="513702">
                  <a:extLst>
                    <a:ext uri="{9D8B030D-6E8A-4147-A177-3AD203B41FA5}">
                      <a16:colId xmlns:a16="http://schemas.microsoft.com/office/drawing/2014/main" val="603460925"/>
                    </a:ext>
                  </a:extLst>
                </a:gridCol>
                <a:gridCol w="788277">
                  <a:extLst>
                    <a:ext uri="{9D8B030D-6E8A-4147-A177-3AD203B41FA5}">
                      <a16:colId xmlns:a16="http://schemas.microsoft.com/office/drawing/2014/main" val="2789987785"/>
                    </a:ext>
                  </a:extLst>
                </a:gridCol>
                <a:gridCol w="29138">
                  <a:extLst>
                    <a:ext uri="{9D8B030D-6E8A-4147-A177-3AD203B41FA5}">
                      <a16:colId xmlns:a16="http://schemas.microsoft.com/office/drawing/2014/main" val="3765370919"/>
                    </a:ext>
                  </a:extLst>
                </a:gridCol>
                <a:gridCol w="527498">
                  <a:extLst>
                    <a:ext uri="{9D8B030D-6E8A-4147-A177-3AD203B41FA5}">
                      <a16:colId xmlns:a16="http://schemas.microsoft.com/office/drawing/2014/main" val="1765820552"/>
                    </a:ext>
                  </a:extLst>
                </a:gridCol>
                <a:gridCol w="677471">
                  <a:extLst>
                    <a:ext uri="{9D8B030D-6E8A-4147-A177-3AD203B41FA5}">
                      <a16:colId xmlns:a16="http://schemas.microsoft.com/office/drawing/2014/main" val="2601064699"/>
                    </a:ext>
                  </a:extLst>
                </a:gridCol>
                <a:gridCol w="432441">
                  <a:extLst>
                    <a:ext uri="{9D8B030D-6E8A-4147-A177-3AD203B41FA5}">
                      <a16:colId xmlns:a16="http://schemas.microsoft.com/office/drawing/2014/main" val="1803799858"/>
                    </a:ext>
                  </a:extLst>
                </a:gridCol>
                <a:gridCol w="665921">
                  <a:extLst>
                    <a:ext uri="{9D8B030D-6E8A-4147-A177-3AD203B41FA5}">
                      <a16:colId xmlns:a16="http://schemas.microsoft.com/office/drawing/2014/main" val="2333772194"/>
                    </a:ext>
                  </a:extLst>
                </a:gridCol>
                <a:gridCol w="1440123">
                  <a:extLst>
                    <a:ext uri="{9D8B030D-6E8A-4147-A177-3AD203B41FA5}">
                      <a16:colId xmlns:a16="http://schemas.microsoft.com/office/drawing/2014/main" val="787900938"/>
                    </a:ext>
                  </a:extLst>
                </a:gridCol>
                <a:gridCol w="1570670">
                  <a:extLst>
                    <a:ext uri="{9D8B030D-6E8A-4147-A177-3AD203B41FA5}">
                      <a16:colId xmlns:a16="http://schemas.microsoft.com/office/drawing/2014/main" val="4225741390"/>
                    </a:ext>
                  </a:extLst>
                </a:gridCol>
              </a:tblGrid>
              <a:tr h="48901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que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Porque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Onde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Quem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Quando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Fórmulas</a:t>
                      </a:r>
                      <a:endParaRPr lang="pt-BR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764633656"/>
                  </a:ext>
                </a:extLst>
              </a:tr>
              <a:tr h="1163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 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Descrever a ação de forma clara e RESUMIDA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Motivo e benefício da ação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Procedimento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da ação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Responsável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de Início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de Término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Indicar qual é o indicador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65888"/>
                  </a:ext>
                </a:extLst>
              </a:tr>
              <a:tr h="27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Ampliar a visibilidade e inserção social do Programa nas redes públicas e privadas de educação básica, sobretudo, no âmbito do estado de Mato Grosso do Sul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pt-BR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Meta 2: A relação candidato/vaga, no quadriênio (2021-2024), deve ser igual ou superior a 2.</a:t>
                      </a:r>
                      <a:endParaRPr lang="pt-BR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Implementar ações visando ampliar a inserção social do PROFECM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Impactar positivamente a formação dos mestrandos, dos licenciandos e dos professores que estão na educação básica</a:t>
                      </a: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Criar o curso de extensão “Introdução à pesquisa na área de ensino de ciências e matemática”, destinado especialmente aos professores da educação básica, (a elaboração de projetos na área de atuação do PPG); Realizar eventos com as secretarias de educação, como estratégia para ampliar a inserção social do PROFECM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 </a:t>
                      </a: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Dourados/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SEDE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João Mianutti; prof. Marcelo Salles Batarce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por vagas nos processos seletivos do PROFECM (Número de candidatos em cada processo seletivo / Número de vagas ofertadas em cada processo seletivo)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NCPS/NVPS</a:t>
                      </a: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 que: </a:t>
                      </a: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NCPS= </a:t>
                      </a: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nº de </a:t>
                      </a: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Candidatos</a:t>
                      </a:r>
                      <a:r>
                        <a:rPr lang="pt-BR" sz="8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 cada processo seletivo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NVPS </a:t>
                      </a: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nº </a:t>
                      </a:r>
                      <a:r>
                        <a:rPr lang="pt-BR" sz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pt-BR" sz="8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vagas ofertadas em cada processo seletivo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extLst>
                  <a:ext uri="{0D108BD9-81ED-4DB2-BD59-A6C34878D82A}">
                    <a16:rowId xmlns:a16="http://schemas.microsoft.com/office/drawing/2014/main" val="334799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4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654762" y="4117743"/>
            <a:ext cx="2363700" cy="543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/>
              <a:t>Avaliação do Aprendizado e Crescimento </a:t>
            </a:r>
            <a:endParaRPr b="1" dirty="0"/>
          </a:p>
        </p:txBody>
      </p:sp>
      <p:sp>
        <p:nvSpPr>
          <p:cNvPr id="515" name="Google Shape;515;p31"/>
          <p:cNvSpPr txBox="1">
            <a:spLocks noGrp="1"/>
          </p:cNvSpPr>
          <p:nvPr>
            <p:ph type="title" idx="3"/>
          </p:nvPr>
        </p:nvSpPr>
        <p:spPr>
          <a:xfrm>
            <a:off x="2560288" y="163294"/>
            <a:ext cx="4063795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/>
              <a:t> Resultados obtidos com a implantação do Planejamento estratégico  </a:t>
            </a:r>
            <a:endParaRPr sz="1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3"/>
          </p:nvPr>
        </p:nvSpPr>
        <p:spPr>
          <a:xfrm>
            <a:off x="561060" y="1254556"/>
            <a:ext cx="2363700" cy="491700"/>
          </a:xfrm>
        </p:spPr>
        <p:txBody>
          <a:bodyPr/>
          <a:lstStyle/>
          <a:p>
            <a:r>
              <a:rPr lang="pt-BR" b="1" dirty="0" smtClean="0"/>
              <a:t>Metas e objetivos atingidos de acordo com o </a:t>
            </a:r>
            <a:r>
              <a:rPr lang="pt-BR" b="1" dirty="0"/>
              <a:t> </a:t>
            </a:r>
            <a:r>
              <a:rPr lang="pt-BR" b="1" dirty="0" smtClean="0"/>
              <a:t>cronograma</a:t>
            </a:r>
            <a:endParaRPr lang="pt-BR" b="1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5"/>
          </p:nvPr>
        </p:nvSpPr>
        <p:spPr>
          <a:xfrm>
            <a:off x="441810" y="3488250"/>
            <a:ext cx="2602200" cy="418731"/>
          </a:xfrm>
        </p:spPr>
        <p:txBody>
          <a:bodyPr/>
          <a:lstStyle/>
          <a:p>
            <a:r>
              <a:rPr lang="pt-BR" sz="1200" dirty="0" smtClean="0"/>
              <a:t>Resultados obtidos pós implantação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24760" y="1272258"/>
            <a:ext cx="60218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dirty="0"/>
              <a:t> 3</a:t>
            </a:r>
            <a:r>
              <a:rPr lang="pt-BR" sz="1200" dirty="0">
                <a:latin typeface="Lato" panose="020B0604020202020204" charset="0"/>
              </a:rPr>
              <a:t>. Reformular o Projeto Pedagógico e o Regulamento do Programa, tendo como referência a proposta de formação e a necessidade de equacionar alguns problemas diagnosticados na autoavaliação. </a:t>
            </a:r>
            <a:endParaRPr lang="pt-BR" sz="1200" dirty="0" smtClean="0">
              <a:latin typeface="Lato" panose="020B0604020202020204" charset="0"/>
            </a:endParaRPr>
          </a:p>
          <a:p>
            <a:pPr fontAlgn="ctr"/>
            <a:endParaRPr lang="pt-BR" sz="1200" dirty="0">
              <a:latin typeface="Lato" panose="020B0604020202020204" charset="0"/>
            </a:endParaRPr>
          </a:p>
          <a:p>
            <a:pPr fontAlgn="ctr"/>
            <a:r>
              <a:rPr lang="pt-BR" sz="1200" dirty="0">
                <a:latin typeface="Lato" panose="020B0604020202020204" charset="0"/>
              </a:rPr>
              <a:t>Meta 1. Reformular o projeto pedagógico PPG, inclusive a estrutura curricular, com a inserção de componentes com ementa aberta, visando contemplar temas emergentes.</a:t>
            </a:r>
          </a:p>
          <a:p>
            <a:pPr fontAlgn="ctr"/>
            <a:r>
              <a:rPr lang="pt-BR" sz="1200" dirty="0">
                <a:latin typeface="Lato" panose="020B0604020202020204" charset="0"/>
              </a:rPr>
              <a:t>Meta 2. Rever as linhas de pesquisa, tendo como referência a construção da área e o perfil do corpo docente do PPG, de forma que as produções entre as linhas sejam mais equilibradas.</a:t>
            </a:r>
          </a:p>
          <a:p>
            <a:pPr fontAlgn="ctr"/>
            <a:r>
              <a:rPr lang="pt-BR" sz="1200" dirty="0">
                <a:latin typeface="Lato" panose="020B0604020202020204" charset="0"/>
              </a:rPr>
              <a:t>Meta 3. Atualizar o Regulamento do Programa em relação a normas da Instituição e, sobretudo, para fique alinhado com a reformulação do projeto pedagógico do PPG.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924760" y="3642138"/>
            <a:ext cx="5782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200" dirty="0">
                <a:latin typeface="Lato" panose="020B0604020202020204" charset="0"/>
              </a:rPr>
              <a:t>As ações estão em curso, não sendo possível avaliar os resultados</a:t>
            </a:r>
            <a:endParaRPr lang="pt-BR" sz="1200" dirty="0">
              <a:latin typeface="Lato" panose="020B060402020202020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18462" y="4291445"/>
            <a:ext cx="542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Lato" panose="020B0604020202020204" charset="0"/>
              </a:rPr>
              <a:t>A construção do Plano Estratégico possibilitou avanço na Autoavaliação do programa</a:t>
            </a:r>
            <a:endParaRPr lang="pt-BR" sz="1200" dirty="0"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2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Obrigado!</a:t>
            </a:r>
            <a:endParaRPr dirty="0"/>
          </a:p>
        </p:txBody>
      </p:sp>
      <p:sp>
        <p:nvSpPr>
          <p:cNvPr id="824" name="Google Shape;824;p52"/>
          <p:cNvSpPr/>
          <p:nvPr/>
        </p:nvSpPr>
        <p:spPr>
          <a:xfrm>
            <a:off x="634458" y="1793171"/>
            <a:ext cx="398562" cy="3990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634457" y="3814368"/>
            <a:ext cx="4671975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98965" y="1843409"/>
            <a:ext cx="4998484" cy="830997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accent3"/>
                </a:solidFill>
              </a:rPr>
              <a:t>YOUTUBE</a:t>
            </a:r>
            <a:r>
              <a:rPr lang="pt-BR" sz="1600" dirty="0" smtClean="0">
                <a:solidFill>
                  <a:schemeClr val="accent3"/>
                </a:solidFill>
              </a:rPr>
              <a:t>:   </a:t>
            </a:r>
            <a:r>
              <a:rPr lang="pt-BR" b="1" dirty="0" smtClean="0">
                <a:solidFill>
                  <a:schemeClr val="accent3"/>
                </a:solidFill>
              </a:rPr>
              <a:t>PROFECM </a:t>
            </a:r>
            <a:r>
              <a:rPr lang="pt-BR" b="1" dirty="0">
                <a:solidFill>
                  <a:schemeClr val="accent3"/>
                </a:solidFill>
              </a:rPr>
              <a:t>/ UEMS - Mestrado </a:t>
            </a:r>
            <a:r>
              <a:rPr lang="pt-BR" b="1" dirty="0" smtClean="0">
                <a:solidFill>
                  <a:schemeClr val="accent3"/>
                </a:solidFill>
              </a:rPr>
              <a:t>Profissional</a:t>
            </a:r>
          </a:p>
          <a:p>
            <a:r>
              <a:rPr lang="pt-BR" sz="1600" b="1" dirty="0" smtClean="0">
                <a:solidFill>
                  <a:schemeClr val="accent3"/>
                </a:solidFill>
              </a:rPr>
              <a:t>                    @</a:t>
            </a:r>
            <a:r>
              <a:rPr lang="pt-BR" sz="1600" b="1" dirty="0" err="1" smtClean="0">
                <a:solidFill>
                  <a:schemeClr val="accent3"/>
                </a:solidFill>
              </a:rPr>
              <a:t>profecm_uems</a:t>
            </a:r>
            <a:endParaRPr lang="pt-BR" sz="1600" b="1" dirty="0" smtClean="0">
              <a:solidFill>
                <a:schemeClr val="accent3"/>
              </a:solidFill>
            </a:endParaRPr>
          </a:p>
          <a:p>
            <a:endParaRPr lang="pt-BR" sz="1600" b="1" dirty="0">
              <a:solidFill>
                <a:schemeClr val="accent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9" y="2891852"/>
            <a:ext cx="406661" cy="39898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14203" y="2917084"/>
            <a:ext cx="1907917" cy="33855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</a:rPr>
              <a:t>67 3902-2640</a:t>
            </a:r>
            <a:endParaRPr lang="pt-BR" sz="1600" dirty="0">
              <a:solidFill>
                <a:schemeClr val="accent3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7" y="3805708"/>
            <a:ext cx="499915" cy="304826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214203" y="3788844"/>
            <a:ext cx="1877437" cy="33855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accent3"/>
                </a:solidFill>
              </a:rPr>
              <a:t>profecm@uems.br</a:t>
            </a:r>
            <a:endParaRPr lang="pt-BR" sz="1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950" y="-3425"/>
            <a:ext cx="5157000" cy="51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4"/>
          <p:cNvSpPr txBox="1">
            <a:spLocks noGrp="1"/>
          </p:cNvSpPr>
          <p:nvPr>
            <p:ph type="subTitle" idx="1"/>
          </p:nvPr>
        </p:nvSpPr>
        <p:spPr>
          <a:xfrm flipH="1">
            <a:off x="218210" y="4772743"/>
            <a:ext cx="2760600" cy="367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pt-BR" dirty="0" smtClean="0"/>
              <a:t>Eliane Cerdas</a:t>
            </a:r>
            <a:endParaRPr dirty="0"/>
          </a:p>
        </p:txBody>
      </p:sp>
      <p:sp>
        <p:nvSpPr>
          <p:cNvPr id="559" name="Google Shape;559;p34"/>
          <p:cNvSpPr/>
          <p:nvPr/>
        </p:nvSpPr>
        <p:spPr>
          <a:xfrm rot="10800000" flipH="1">
            <a:off x="3911000" y="-24925"/>
            <a:ext cx="2041200" cy="53334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58965" y="831273"/>
            <a:ext cx="4686300" cy="196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dirty="0"/>
              <a:t>Mapa Estratégico </a:t>
            </a:r>
            <a:br>
              <a:rPr lang="pt-BR" dirty="0"/>
            </a:br>
            <a:r>
              <a:rPr lang="pt-BR" dirty="0" smtClean="0"/>
              <a:t>PROFECM–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Objetivos e Metas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75834"/>
              </p:ext>
            </p:extLst>
          </p:nvPr>
        </p:nvGraphicFramePr>
        <p:xfrm>
          <a:off x="322118" y="228602"/>
          <a:ext cx="8291946" cy="4727861"/>
        </p:xfrm>
        <a:graphic>
          <a:graphicData uri="http://schemas.openxmlformats.org/drawingml/2006/table">
            <a:tbl>
              <a:tblPr firstRow="1" firstCol="1" bandRow="1">
                <a:tableStyleId>{2A306FB4-355C-4E77-BD6C-73AF44A7FE06}</a:tableStyleId>
              </a:tblPr>
              <a:tblGrid>
                <a:gridCol w="8291946">
                  <a:extLst>
                    <a:ext uri="{9D8B030D-6E8A-4147-A177-3AD203B41FA5}">
                      <a16:colId xmlns:a16="http://schemas.microsoft.com/office/drawing/2014/main" val="2938043974"/>
                    </a:ext>
                  </a:extLst>
                </a:gridCol>
              </a:tblGrid>
              <a:tr h="830556">
                <a:tc>
                  <a:txBody>
                    <a:bodyPr/>
                    <a:lstStyle/>
                    <a:p>
                      <a:pPr marL="0" marR="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00" kern="0" dirty="0" smtClean="0">
                          <a:effectLst/>
                        </a:rPr>
                        <a:t>1.  </a:t>
                      </a:r>
                      <a:r>
                        <a:rPr lang="pt-BR" sz="1400" kern="0" dirty="0" smtClean="0">
                          <a:effectLst/>
                          <a:latin typeface="Arial Black" panose="020B0A04020102020204" pitchFamily="34" charset="0"/>
                        </a:rPr>
                        <a:t>Ampliar a cooperação entre docentes e entre docentes e discentes na produção científica, visando aumentar o indicador de produção técnico científica do Programa.</a:t>
                      </a:r>
                      <a:endParaRPr lang="pt-BR" sz="1600" kern="100" dirty="0" smtClean="0">
                        <a:effectLst/>
                        <a:latin typeface="Arial Black" panose="020B0A04020102020204" pitchFamily="34" charset="0"/>
                        <a:ea typeface="Liberation Serif"/>
                        <a:cs typeface="Times New Roman" panose="02020603050405020304" pitchFamily="18" charset="0"/>
                      </a:endParaRPr>
                    </a:p>
                    <a:p>
                      <a:pPr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3102465354"/>
                  </a:ext>
                </a:extLst>
              </a:tr>
              <a:tr h="553703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1: A razão entre a produção – número total de livros, capítulos de livros e trabalhos completos publicados em anais de eventos – dos titulados no quadriênio pelo número de titulados deve ser igual ou superior a 1.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270207974"/>
                  </a:ext>
                </a:extLst>
              </a:tr>
              <a:tr h="670488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2: A razão entre a produção total de discentes e egressos do Programa – número de artigos A1 a B4 pelo número total de discentes e egressos deve ser igual ou superior a 0,2.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3197990210"/>
                  </a:ext>
                </a:extLst>
              </a:tr>
              <a:tr h="553703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3: A razão entre a produção técnica de discentes e egressos do Programa – número de produtos classificados nos estratos T1 a T3 – pelo número total de discentes e egressos deve ser igual ou superior a 1. 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4259161500"/>
                  </a:ext>
                </a:extLst>
              </a:tr>
              <a:tr h="558741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4: A razão entre a produção – número total de livros, capítulos de livros e trabalhos completos publicados em anais de eventos – dos docentes permanentes (DP) no quadriênio pelo número de docentes deve ser igual ou superior a 2.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2759533506"/>
                  </a:ext>
                </a:extLst>
              </a:tr>
              <a:tr h="536389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5: A razão entre a produção total de docentes do Programa – número de artigos A1 a B4 – no quadriênio pelo número total de docentes permanentes (DP) deve ser igual ou superior a 4.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2501141364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6: A razão entre número de docentes permanentes do PPG e o vínculo a projetos de pesquisa deve ser igual ou superior a 1. 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3852545829"/>
                  </a:ext>
                </a:extLst>
              </a:tr>
              <a:tr h="465541">
                <a:tc>
                  <a:txBody>
                    <a:bodyPr/>
                    <a:lstStyle/>
                    <a:p>
                      <a:pPr indent="-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0" dirty="0">
                          <a:effectLst/>
                        </a:rPr>
                        <a:t>Meta 7: Criar, pelo menos, mais um grupo de pesquisa coordenado por um docente permanente do PPG.</a:t>
                      </a:r>
                      <a:endParaRPr lang="pt-BR" sz="1200" kern="100" dirty="0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21654" marR="21654" marT="0" marB="0" anchor="ctr"/>
                </a:tc>
                <a:extLst>
                  <a:ext uri="{0D108BD9-81ED-4DB2-BD59-A6C34878D82A}">
                    <a16:rowId xmlns:a16="http://schemas.microsoft.com/office/drawing/2014/main" val="82680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0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23228"/>
              </p:ext>
            </p:extLst>
          </p:nvPr>
        </p:nvGraphicFramePr>
        <p:xfrm>
          <a:off x="987136" y="1070264"/>
          <a:ext cx="7252855" cy="3060833"/>
        </p:xfrm>
        <a:graphic>
          <a:graphicData uri="http://schemas.openxmlformats.org/drawingml/2006/table">
            <a:tbl>
              <a:tblPr firstRow="1" firstCol="1" bandRow="1">
                <a:tableStyleId>{2A306FB4-355C-4E77-BD6C-73AF44A7FE06}</a:tableStyleId>
              </a:tblPr>
              <a:tblGrid>
                <a:gridCol w="7252855">
                  <a:extLst>
                    <a:ext uri="{9D8B030D-6E8A-4147-A177-3AD203B41FA5}">
                      <a16:colId xmlns:a16="http://schemas.microsoft.com/office/drawing/2014/main" val="2509989907"/>
                    </a:ext>
                  </a:extLst>
                </a:gridCol>
              </a:tblGrid>
              <a:tr h="1142246">
                <a:tc>
                  <a:txBody>
                    <a:bodyPr/>
                    <a:lstStyle/>
                    <a:p>
                      <a:pPr marR="0" indent="-635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kern="0" cap="non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pt-BR" sz="14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/>
                          <a:cs typeface="Arial"/>
                          <a:sym typeface="Arial"/>
                        </a:rPr>
                        <a:t>Potencializar a integração do Programa com a graduação, especialmente com as licenciaturas das áreas de ciências e matemática, oferecidas no âmbito da Instituição e, também, com as instituições de educação básica</a:t>
                      </a:r>
                      <a:r>
                        <a:rPr lang="pt-BR" sz="1400" b="0" i="0" u="none" strike="noStrike" kern="0" cap="non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R="0" indent="-635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1400" b="0" i="0" u="none" strike="noStrike" kern="0" cap="non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6217060"/>
                  </a:ext>
                </a:extLst>
              </a:tr>
              <a:tr h="801685">
                <a:tc>
                  <a:txBody>
                    <a:bodyPr/>
                    <a:lstStyle/>
                    <a:p>
                      <a:pPr marR="0" indent="-635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Meta 1: Os DP devem ter, pelo menos, um projeto – de pesquisa, ensino ou extensão – no quadriênio (2021-2024) que tenha a participação ativa de alunos da graduação e do PPG.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953709"/>
                  </a:ext>
                </a:extLst>
              </a:tr>
              <a:tr h="1116902">
                <a:tc>
                  <a:txBody>
                    <a:bodyPr/>
                    <a:lstStyle/>
                    <a:p>
                      <a:pPr marR="0" indent="-63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Meta 2: Realizar, pelo menos, um evento anual em parceria com os cursos de graduação da UEMS, sobretudo as licenciaturas (em Matemática, Física, Química, Biologia e Pedagogia), e com as escolas de educação básica.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215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3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3775"/>
              </p:ext>
            </p:extLst>
          </p:nvPr>
        </p:nvGraphicFramePr>
        <p:xfrm>
          <a:off x="893618" y="405245"/>
          <a:ext cx="7273636" cy="4342930"/>
        </p:xfrm>
        <a:graphic>
          <a:graphicData uri="http://schemas.openxmlformats.org/drawingml/2006/table">
            <a:tbl>
              <a:tblPr>
                <a:tableStyleId>{2A306FB4-355C-4E77-BD6C-73AF44A7FE06}</a:tableStyleId>
              </a:tblPr>
              <a:tblGrid>
                <a:gridCol w="7273636">
                  <a:extLst>
                    <a:ext uri="{9D8B030D-6E8A-4147-A177-3AD203B41FA5}">
                      <a16:colId xmlns:a16="http://schemas.microsoft.com/office/drawing/2014/main" val="3409263342"/>
                    </a:ext>
                  </a:extLst>
                </a:gridCol>
              </a:tblGrid>
              <a:tr h="8423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kern="0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3. </a:t>
                      </a:r>
                      <a:r>
                        <a:rPr lang="pt-BR" sz="1400" u="none" strike="noStrike" dirty="0" smtClean="0">
                          <a:effectLst/>
                          <a:latin typeface="Arial Black" panose="020B0A04020102020204" pitchFamily="34" charset="0"/>
                        </a:rPr>
                        <a:t>Reformular o Projeto Pedagógico e o Regulamento do Programa, tendo como referência a proposta de formação e a necessidade de equacionar alguns problemas diagnosticados na autoavaliação. 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8" marR="6738" marT="6738" marB="0" anchor="ctr"/>
                </a:tc>
                <a:extLst>
                  <a:ext uri="{0D108BD9-81ED-4DB2-BD59-A6C34878D82A}">
                    <a16:rowId xmlns:a16="http://schemas.microsoft.com/office/drawing/2014/main" val="3926455759"/>
                  </a:ext>
                </a:extLst>
              </a:tr>
              <a:tr h="8423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1. Reformular o projeto pedagógico PPG, inclusive a estrutura curricular, com a inserção de componentes com ementa aberta, visando contemplar temas emergentes.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8" marR="6738" marT="6738" marB="0" anchor="ctr"/>
                </a:tc>
                <a:extLst>
                  <a:ext uri="{0D108BD9-81ED-4DB2-BD59-A6C34878D82A}">
                    <a16:rowId xmlns:a16="http://schemas.microsoft.com/office/drawing/2014/main" val="1380196623"/>
                  </a:ext>
                </a:extLst>
              </a:tr>
              <a:tr h="8423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2. Rever as linhas de pesquisa, tendo como referência a construção da área e o perfil do corpo docente do PPG, de forma que as produções entre as linhas sejam mais equilibradas.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8" marR="6738" marT="6738" marB="0" anchor="ctr"/>
                </a:tc>
                <a:extLst>
                  <a:ext uri="{0D108BD9-81ED-4DB2-BD59-A6C34878D82A}">
                    <a16:rowId xmlns:a16="http://schemas.microsoft.com/office/drawing/2014/main" val="1268014922"/>
                  </a:ext>
                </a:extLst>
              </a:tr>
              <a:tr h="8423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Meta 3. Atualizar o Regulamento do Programa em relação a normas da Instituição e, sobretudo, para fique alinhado com a reformulação do projeto pedagógico do PPG.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8" marR="6738" marT="6738" marB="0" anchor="ctr"/>
                </a:tc>
                <a:extLst>
                  <a:ext uri="{0D108BD9-81ED-4DB2-BD59-A6C34878D82A}">
                    <a16:rowId xmlns:a16="http://schemas.microsoft.com/office/drawing/2014/main" val="3474722834"/>
                  </a:ext>
                </a:extLst>
              </a:tr>
              <a:tr h="9735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Meta 4. Rever a situação do corpo docente do Programa (quadro permanente e quadro de colaboradores) no sentido de atender os critérios que estão no Regulamento e na Ficha de Avaliação da Quadrienal.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8" marR="6738" marT="6738" marB="0" anchor="ctr"/>
                </a:tc>
                <a:extLst>
                  <a:ext uri="{0D108BD9-81ED-4DB2-BD59-A6C34878D82A}">
                    <a16:rowId xmlns:a16="http://schemas.microsoft.com/office/drawing/2014/main" val="355036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5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31476"/>
              </p:ext>
            </p:extLst>
          </p:nvPr>
        </p:nvGraphicFramePr>
        <p:xfrm>
          <a:off x="1049482" y="384464"/>
          <a:ext cx="7138554" cy="4351915"/>
        </p:xfrm>
        <a:graphic>
          <a:graphicData uri="http://schemas.openxmlformats.org/drawingml/2006/table">
            <a:tbl>
              <a:tblPr>
                <a:tableStyleId>{2A306FB4-355C-4E77-BD6C-73AF44A7FE06}</a:tableStyleId>
              </a:tblPr>
              <a:tblGrid>
                <a:gridCol w="7138554">
                  <a:extLst>
                    <a:ext uri="{9D8B030D-6E8A-4147-A177-3AD203B41FA5}">
                      <a16:colId xmlns:a16="http://schemas.microsoft.com/office/drawing/2014/main" val="626544598"/>
                    </a:ext>
                  </a:extLst>
                </a:gridCol>
              </a:tblGrid>
              <a:tr h="9356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  <a:latin typeface="+mj-lt"/>
                        </a:rPr>
                        <a:t>4. </a:t>
                      </a:r>
                      <a:r>
                        <a:rPr lang="pt-BR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Ampliar a visibilidade e inserção social do Programa nas redes públicas e privadas de educação básica, sobretudo, no âmbito do estado de Mato Grosso do Sul.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indent="176213" algn="just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1612882394"/>
                  </a:ext>
                </a:extLst>
              </a:tr>
              <a:tr h="79938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Meta 1: Desenvolver um plano de divulgação das ações do PPG, de forma que as informações cheguem aos professores de todos os municípios do estado de Mato Grosso do Sul.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270503759"/>
                  </a:ext>
                </a:extLst>
              </a:tr>
              <a:tr h="65212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Meta 2: A relação candidato/vaga, no quadriênio (2021-2024), deve ser igual ou superior a 2.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1668810617"/>
                  </a:ext>
                </a:extLst>
              </a:tr>
              <a:tr h="7236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Meta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</a:rPr>
                        <a:t>3: 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Estabelecer parcerias com a Secretaria de Estado de Educação (SED/MS) e com as secretarias municipais, tendo como foco a prática profissional supervisionada e a possibilidade de construção de projetos coletivos.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3932656424"/>
                  </a:ext>
                </a:extLst>
              </a:tr>
              <a:tr h="7026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Meta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</a:rPr>
                        <a:t>4: 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Cadastrar os produtos educacionais mais relevantes do PPG no Portal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EduCapes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3779508085"/>
                  </a:ext>
                </a:extLst>
              </a:tr>
              <a:tr h="53853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Meta 5: Implementar a política de acompanhamento dos egressos do PPG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07" marR="4207" marT="4207" marB="0" anchor="ctr"/>
                </a:tc>
                <a:extLst>
                  <a:ext uri="{0D108BD9-81ED-4DB2-BD59-A6C34878D82A}">
                    <a16:rowId xmlns:a16="http://schemas.microsoft.com/office/drawing/2014/main" val="107053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31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37249"/>
              </p:ext>
            </p:extLst>
          </p:nvPr>
        </p:nvGraphicFramePr>
        <p:xfrm>
          <a:off x="893618" y="810636"/>
          <a:ext cx="7221681" cy="3714750"/>
        </p:xfrm>
        <a:graphic>
          <a:graphicData uri="http://schemas.openxmlformats.org/drawingml/2006/table">
            <a:tbl>
              <a:tblPr>
                <a:tableStyleId>{2A306FB4-355C-4E77-BD6C-73AF44A7FE06}</a:tableStyleId>
              </a:tblPr>
              <a:tblGrid>
                <a:gridCol w="7221681">
                  <a:extLst>
                    <a:ext uri="{9D8B030D-6E8A-4147-A177-3AD203B41FA5}">
                      <a16:colId xmlns:a16="http://schemas.microsoft.com/office/drawing/2014/main" val="637640822"/>
                    </a:ext>
                  </a:extLst>
                </a:gridCol>
              </a:tblGrid>
              <a:tr h="10763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5. </a:t>
                      </a:r>
                      <a:r>
                        <a:rPr lang="pt-BR" sz="1400" u="none" strike="noStrike" dirty="0" smtClean="0">
                          <a:effectLst/>
                          <a:latin typeface="Arial Black" panose="020B0A04020102020204" pitchFamily="34" charset="0"/>
                        </a:rPr>
                        <a:t>Ampliar a cooperação com os programas de pós graduação stricto sensu na área de ensino ciências e matemática, no contexto estadual e regional.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07202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1: Estabelecer parcerias com, pelo menos, dois programas de pós-graduação da área de ensino, sobretudo da região centro-oeste, visando a mobilidade discente e docente.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575904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2: Estabelecer parcerias com, pelo menos, um programa de pós-graduação da área de ensino, sobretudo da região centro-oeste, visando a construção de projetos coletivos de pesquisa.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540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71525"/>
              </p:ext>
            </p:extLst>
          </p:nvPr>
        </p:nvGraphicFramePr>
        <p:xfrm>
          <a:off x="893620" y="1025900"/>
          <a:ext cx="7263244" cy="2019300"/>
        </p:xfrm>
        <a:graphic>
          <a:graphicData uri="http://schemas.openxmlformats.org/drawingml/2006/table">
            <a:tbl>
              <a:tblPr>
                <a:tableStyleId>{2A306FB4-355C-4E77-BD6C-73AF44A7FE06}</a:tableStyleId>
              </a:tblPr>
              <a:tblGrid>
                <a:gridCol w="7263244">
                  <a:extLst>
                    <a:ext uri="{9D8B030D-6E8A-4147-A177-3AD203B41FA5}">
                      <a16:colId xmlns:a16="http://schemas.microsoft.com/office/drawing/2014/main" val="1257632890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6. </a:t>
                      </a:r>
                      <a:r>
                        <a:rPr lang="pt-BR" sz="1400" u="none" strike="noStrike" dirty="0" smtClean="0">
                          <a:effectLst/>
                          <a:latin typeface="Arial Black" panose="020B0A04020102020204" pitchFamily="34" charset="0"/>
                        </a:rPr>
                        <a:t>Melhorar a infraestrutura do PPG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873612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1: Ter um espaço físico (secretária, sala de reuniões, etc.) mais adequado para atender o PROFECM.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813339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u="none" strike="noStrike" dirty="0">
                          <a:effectLst/>
                        </a:rPr>
                        <a:t>Meta 2: Aquisição de equipamentos para subsidiar os trabalhos de pesquisas do PROFECM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17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9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Plano de Ação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1283</Words>
  <Application>Microsoft Office PowerPoint</Application>
  <PresentationFormat>Apresentação na tela (16:9)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Gloria Hallelujah</vt:lpstr>
      <vt:lpstr>Source Sans Pro SemiBold</vt:lpstr>
      <vt:lpstr>Lato</vt:lpstr>
      <vt:lpstr>Times New Roman</vt:lpstr>
      <vt:lpstr>Liberation Serif</vt:lpstr>
      <vt:lpstr>Calibri</vt:lpstr>
      <vt:lpstr>Arial Black</vt:lpstr>
      <vt:lpstr>Arial</vt:lpstr>
      <vt:lpstr>Pacifico</vt:lpstr>
      <vt:lpstr>Fira Sans Extra Condensed Medium</vt:lpstr>
      <vt:lpstr>Monthly Meeting by Slidesgo</vt:lpstr>
      <vt:lpstr>VIII Seminário Interno  de Avaliação da Pós Graduação  Evolução do Planejamento Estratégico dos programas stricto sensu  </vt:lpstr>
      <vt:lpstr>Mapa Estratégico  PROFECM–  Objetivos e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de Ação</vt:lpstr>
      <vt:lpstr>Apresentação do PowerPoint</vt:lpstr>
      <vt:lpstr> Resultados obtidos com a implantação do Planejamento estratégico 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Trabalho</dc:title>
  <dc:creator>Fábio</dc:creator>
  <cp:lastModifiedBy>User</cp:lastModifiedBy>
  <cp:revision>39</cp:revision>
  <dcterms:modified xsi:type="dcterms:W3CDTF">2022-08-25T20:01:44Z</dcterms:modified>
</cp:coreProperties>
</file>