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  <p:sldMasterId id="2147483674" r:id="rId4"/>
    <p:sldMasterId id="2147483687" r:id="rId5"/>
  </p:sldMasterIdLst>
  <p:sldIdLst>
    <p:sldId id="256" r:id="rId6"/>
    <p:sldId id="257" r:id="rId7"/>
    <p:sldId id="264" r:id="rId8"/>
    <p:sldId id="261" r:id="rId9"/>
    <p:sldId id="258" r:id="rId10"/>
    <p:sldId id="262" r:id="rId11"/>
    <p:sldId id="263" r:id="rId12"/>
    <p:sldId id="259" r:id="rId13"/>
  </p:sldIdLst>
  <p:sldSz cx="9144000" cy="5143500" type="screen16x9"/>
  <p:notesSz cx="7559675" cy="1069149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Planilha1!$A$7</c:f>
              <c:strCache>
                <c:ptCount val="1"/>
                <c:pt idx="0">
                  <c:v>Ingressantes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BR"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Planilha1!$B$6:$C$6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Planilha1!$B$7:$C$7</c:f>
              <c:numCache>
                <c:formatCode>General</c:formatCode>
                <c:ptCount val="2"/>
                <c:pt idx="0">
                  <c:v>16</c:v>
                </c:pt>
                <c:pt idx="1">
                  <c:v>18</c:v>
                </c:pt>
              </c:numCache>
            </c:numRef>
          </c:val>
        </c:ser>
        <c:ser>
          <c:idx val="1"/>
          <c:order val="1"/>
          <c:tx>
            <c:strRef>
              <c:f>Planilha1!$A$8</c:f>
              <c:strCache>
                <c:ptCount val="1"/>
                <c:pt idx="0">
                  <c:v>Concluintes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t-BR"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Planilha1!$B$6:$C$6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Planilha1!$B$8:$C$8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100"/>
        <c:axId val="535366328"/>
        <c:axId val="535367968"/>
      </c:barChart>
      <c:catAx>
        <c:axId val="53536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pt-BR"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35367968"/>
        <c:crosses val="autoZero"/>
        <c:auto val="1"/>
        <c:lblAlgn val="ctr"/>
        <c:lblOffset val="100"/>
        <c:noMultiLvlLbl val="0"/>
      </c:catAx>
      <c:valAx>
        <c:axId val="5353679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pt-BR"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535366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pt-BR"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lang="pt-BR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6425143489846"/>
          <c:y val="0.0401276732153957"/>
          <c:w val="0.330580329301277"/>
          <c:h val="0.711810346907613"/>
        </c:manualLayout>
      </c:layout>
      <c:pieChart>
        <c:varyColors val="1"/>
        <c:ser>
          <c:idx val="0"/>
          <c:order val="0"/>
          <c:explosion val="12"/>
          <c:dPt>
            <c:idx val="0"/>
            <c:bubble3D val="0"/>
            <c:explosion val="13"/>
          </c:dPt>
          <c:dPt>
            <c:idx val="1"/>
            <c:bubble3D val="0"/>
          </c:dPt>
          <c:dLbls>
            <c:delete val="1"/>
          </c:dLbls>
          <c:cat>
            <c:strRef>
              <c:f>Plan1!$C$5:$D$5</c:f>
              <c:strCache>
                <c:ptCount val="2"/>
                <c:pt idx="0">
                  <c:v>Egressos atuantes na PA (84%)</c:v>
                </c:pt>
                <c:pt idx="1">
                  <c:v>Egressos não atuantes (16%)</c:v>
                </c:pt>
              </c:strCache>
            </c:strRef>
          </c:cat>
          <c:val>
            <c:numRef>
              <c:f>Plan1!$C$6:$D$6</c:f>
              <c:numCache>
                <c:formatCode>General</c:formatCode>
                <c:ptCount val="2"/>
                <c:pt idx="0">
                  <c:v>16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BR" sz="1800"/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20697991578448"/>
          <c:y val="0"/>
          <c:w val="0.79940442308007"/>
          <c:h val="0.908820045231001"/>
        </c:manualLayout>
      </c:layout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7"/>
          </c:dPt>
          <c:dLbls>
            <c:delete val="1"/>
          </c:dLbls>
          <c:cat>
            <c:strRef>
              <c:f>Plan1!$C$32:$D$32</c:f>
              <c:strCache>
                <c:ptCount val="2"/>
                <c:pt idx="0">
                  <c:v>Egressos atuantes cursando Doutorado (50%)</c:v>
                </c:pt>
                <c:pt idx="1">
                  <c:v>Egressos atuantes não cursando (50%)</c:v>
                </c:pt>
              </c:strCache>
            </c:strRef>
          </c:cat>
          <c:val>
            <c:numRef>
              <c:f>Plan1!$C$33:$D$33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pt-BR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0.xml"/><Relationship Id="rId7" Type="http://schemas.openxmlformats.org/officeDocument/2006/relationships/slideLayout" Target="../slideLayouts/slideLayout19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6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4.xml"/><Relationship Id="rId1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6" Type="http://schemas.openxmlformats.org/officeDocument/2006/relationships/theme" Target="../theme/theme4.xml"/><Relationship Id="rId15" Type="http://schemas.openxmlformats.org/officeDocument/2006/relationships/hyperlink" Target="http://bit.ly/2TtBDfr" TargetMode="External"/><Relationship Id="rId14" Type="http://schemas.openxmlformats.org/officeDocument/2006/relationships/hyperlink" Target="http://bit.ly/2TyoMsr" TargetMode="External"/><Relationship Id="rId13" Type="http://schemas.openxmlformats.org/officeDocument/2006/relationships/hyperlink" Target="http://bit.ly/2Tynxth" TargetMode="External"/><Relationship Id="rId12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797840" y="652320"/>
            <a:ext cx="5687640" cy="3992040"/>
          </a:xfrm>
          <a:custGeom>
            <a:avLst/>
            <a:gdLst/>
            <a:ahLst/>
            <a:cxnLst/>
            <a:rect l="l" t="t" r="r" b="b"/>
            <a:pathLst>
              <a:path w="13796" h="14030">
                <a:moveTo>
                  <a:pt x="11018" y="1"/>
                </a:moveTo>
                <a:lnTo>
                  <a:pt x="0" y="3021"/>
                </a:lnTo>
                <a:lnTo>
                  <a:pt x="2769" y="14030"/>
                </a:lnTo>
                <a:cubicBezTo>
                  <a:pt x="5639" y="13612"/>
                  <a:pt x="8500" y="13135"/>
                  <a:pt x="11353" y="12608"/>
                </a:cubicBezTo>
                <a:cubicBezTo>
                  <a:pt x="11294" y="11771"/>
                  <a:pt x="11244" y="10935"/>
                  <a:pt x="11202" y="10098"/>
                </a:cubicBezTo>
                <a:cubicBezTo>
                  <a:pt x="12064" y="9789"/>
                  <a:pt x="12925" y="9504"/>
                  <a:pt x="13795" y="9245"/>
                </a:cubicBezTo>
                <a:cubicBezTo>
                  <a:pt x="12917" y="9128"/>
                  <a:pt x="12039" y="9036"/>
                  <a:pt x="11152" y="8985"/>
                </a:cubicBezTo>
                <a:cubicBezTo>
                  <a:pt x="11018" y="5999"/>
                  <a:pt x="10976" y="3004"/>
                  <a:pt x="1101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2"/>
          <p:cNvSpPr/>
          <p:nvPr/>
        </p:nvSpPr>
        <p:spPr>
          <a:xfrm>
            <a:off x="2243520" y="709200"/>
            <a:ext cx="5466960" cy="3684240"/>
          </a:xfrm>
          <a:custGeom>
            <a:avLst/>
            <a:gdLst/>
            <a:ahLst/>
            <a:cxnLst/>
            <a:rect l="l" t="t" r="r" b="b"/>
            <a:pathLst>
              <a:path w="13261" h="13189">
                <a:moveTo>
                  <a:pt x="11288" y="337"/>
                </a:moveTo>
                <a:cubicBezTo>
                  <a:pt x="10886" y="3230"/>
                  <a:pt x="10563" y="6138"/>
                  <a:pt x="10326" y="9047"/>
                </a:cubicBezTo>
                <a:lnTo>
                  <a:pt x="10326" y="9047"/>
                </a:lnTo>
                <a:cubicBezTo>
                  <a:pt x="10302" y="9119"/>
                  <a:pt x="10324" y="9201"/>
                  <a:pt x="10411" y="9227"/>
                </a:cubicBezTo>
                <a:lnTo>
                  <a:pt x="10411" y="9227"/>
                </a:lnTo>
                <a:cubicBezTo>
                  <a:pt x="10424" y="9231"/>
                  <a:pt x="10437" y="9234"/>
                  <a:pt x="10451" y="9235"/>
                </a:cubicBezTo>
                <a:lnTo>
                  <a:pt x="10451" y="9235"/>
                </a:lnTo>
                <a:cubicBezTo>
                  <a:pt x="11077" y="9356"/>
                  <a:pt x="11699" y="9489"/>
                  <a:pt x="12316" y="9639"/>
                </a:cubicBezTo>
                <a:lnTo>
                  <a:pt x="12316" y="9639"/>
                </a:lnTo>
                <a:cubicBezTo>
                  <a:pt x="11658" y="9760"/>
                  <a:pt x="11003" y="9893"/>
                  <a:pt x="10349" y="10035"/>
                </a:cubicBezTo>
                <a:cubicBezTo>
                  <a:pt x="10282" y="10060"/>
                  <a:pt x="10232" y="10118"/>
                  <a:pt x="10232" y="10194"/>
                </a:cubicBezTo>
                <a:cubicBezTo>
                  <a:pt x="10177" y="10980"/>
                  <a:pt x="10122" y="11767"/>
                  <a:pt x="10073" y="12553"/>
                </a:cubicBezTo>
                <a:lnTo>
                  <a:pt x="10073" y="12553"/>
                </a:lnTo>
                <a:cubicBezTo>
                  <a:pt x="7267" y="12713"/>
                  <a:pt x="4468" y="12818"/>
                  <a:pt x="1662" y="12876"/>
                </a:cubicBezTo>
                <a:lnTo>
                  <a:pt x="1662" y="12876"/>
                </a:lnTo>
                <a:cubicBezTo>
                  <a:pt x="1214" y="9210"/>
                  <a:pt x="774" y="5551"/>
                  <a:pt x="334" y="1893"/>
                </a:cubicBezTo>
                <a:lnTo>
                  <a:pt x="334" y="1893"/>
                </a:lnTo>
                <a:lnTo>
                  <a:pt x="11288" y="337"/>
                </a:lnTo>
                <a:close/>
                <a:moveTo>
                  <a:pt x="11464" y="0"/>
                </a:moveTo>
                <a:cubicBezTo>
                  <a:pt x="11452" y="0"/>
                  <a:pt x="11440" y="1"/>
                  <a:pt x="11428" y="4"/>
                </a:cubicBezTo>
                <a:lnTo>
                  <a:pt x="117" y="1610"/>
                </a:lnTo>
                <a:cubicBezTo>
                  <a:pt x="50" y="1627"/>
                  <a:pt x="0" y="1686"/>
                  <a:pt x="9" y="1761"/>
                </a:cubicBezTo>
                <a:cubicBezTo>
                  <a:pt x="460" y="5517"/>
                  <a:pt x="912" y="9273"/>
                  <a:pt x="1364" y="13038"/>
                </a:cubicBezTo>
                <a:cubicBezTo>
                  <a:pt x="1364" y="13122"/>
                  <a:pt x="1439" y="13189"/>
                  <a:pt x="1523" y="13189"/>
                </a:cubicBezTo>
                <a:cubicBezTo>
                  <a:pt x="4426" y="13130"/>
                  <a:pt x="7320" y="13021"/>
                  <a:pt x="10223" y="12854"/>
                </a:cubicBezTo>
                <a:cubicBezTo>
                  <a:pt x="10307" y="12854"/>
                  <a:pt x="10374" y="12787"/>
                  <a:pt x="10374" y="12703"/>
                </a:cubicBezTo>
                <a:cubicBezTo>
                  <a:pt x="10421" y="11909"/>
                  <a:pt x="10477" y="11116"/>
                  <a:pt x="10532" y="10322"/>
                </a:cubicBezTo>
                <a:lnTo>
                  <a:pt x="10532" y="10322"/>
                </a:lnTo>
                <a:cubicBezTo>
                  <a:pt x="11386" y="10130"/>
                  <a:pt x="12240" y="9962"/>
                  <a:pt x="13101" y="9817"/>
                </a:cubicBezTo>
                <a:cubicBezTo>
                  <a:pt x="13260" y="9792"/>
                  <a:pt x="13243" y="9549"/>
                  <a:pt x="13101" y="9516"/>
                </a:cubicBezTo>
                <a:cubicBezTo>
                  <a:pt x="12290" y="9301"/>
                  <a:pt x="11471" y="9117"/>
                  <a:pt x="10645" y="8955"/>
                </a:cubicBezTo>
                <a:lnTo>
                  <a:pt x="10645" y="8955"/>
                </a:lnTo>
                <a:cubicBezTo>
                  <a:pt x="10894" y="6022"/>
                  <a:pt x="11217" y="3105"/>
                  <a:pt x="11629" y="197"/>
                </a:cubicBezTo>
                <a:cubicBezTo>
                  <a:pt x="11651" y="92"/>
                  <a:pt x="11566" y="0"/>
                  <a:pt x="114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114840" y="134640"/>
            <a:ext cx="1762560" cy="1887840"/>
            <a:chOff x="114840" y="134640"/>
            <a:chExt cx="1762560" cy="1887840"/>
          </a:xfrm>
        </p:grpSpPr>
        <p:sp>
          <p:nvSpPr>
            <p:cNvPr id="3" name="CustomShape 4"/>
            <p:cNvSpPr/>
            <p:nvPr/>
          </p:nvSpPr>
          <p:spPr>
            <a:xfrm rot="16200000">
              <a:off x="105480" y="13910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16200000">
              <a:off x="9360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 rot="16200000">
              <a:off x="1202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 rot="16200000">
              <a:off x="1242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 rot="16200000">
              <a:off x="339840" y="118656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 rot="16200000">
              <a:off x="324360" y="7452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 rot="16200000">
              <a:off x="345600" y="389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 rot="16200000">
              <a:off x="558000" y="93312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 rot="16200000">
              <a:off x="584640" y="52200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 rot="16200000">
              <a:off x="58824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 rot="16200000">
              <a:off x="804240" y="118656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 rot="16200000">
              <a:off x="788400" y="7452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 rot="16200000">
              <a:off x="810000" y="3895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 rot="16200000">
              <a:off x="569880" y="1390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 rot="16200000">
              <a:off x="558000" y="93312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 rot="16200000">
              <a:off x="584640" y="52200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 rot="16200000">
              <a:off x="58824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 rot="16200000">
              <a:off x="804240" y="118656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6200000">
              <a:off x="788400" y="7452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6200000">
              <a:off x="810000" y="3895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 rot="16200000">
              <a:off x="10490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 rot="16200000">
              <a:off x="10530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 rot="16200000">
              <a:off x="1252440" y="745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CustomShape 27"/>
            <p:cNvSpPr/>
            <p:nvPr/>
          </p:nvSpPr>
          <p:spPr>
            <a:xfrm rot="16200000">
              <a:off x="1274400" y="389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CustomShape 28"/>
            <p:cNvSpPr/>
            <p:nvPr/>
          </p:nvSpPr>
          <p:spPr>
            <a:xfrm rot="10636200">
              <a:off x="1610280" y="21456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29"/>
            <p:cNvSpPr/>
            <p:nvPr/>
          </p:nvSpPr>
          <p:spPr>
            <a:xfrm rot="16200000">
              <a:off x="10490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30"/>
            <p:cNvSpPr/>
            <p:nvPr/>
          </p:nvSpPr>
          <p:spPr>
            <a:xfrm rot="16200000">
              <a:off x="10530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CustomShape 31"/>
            <p:cNvSpPr/>
            <p:nvPr/>
          </p:nvSpPr>
          <p:spPr>
            <a:xfrm rot="16200000">
              <a:off x="1252440" y="745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32"/>
            <p:cNvSpPr/>
            <p:nvPr/>
          </p:nvSpPr>
          <p:spPr>
            <a:xfrm rot="16200000">
              <a:off x="569880" y="1390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 rot="16200000">
              <a:off x="337680" y="163764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 rot="16200000">
              <a:off x="102204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 rot="16200000">
              <a:off x="102204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 rot="16200000">
              <a:off x="104040" y="1819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 rot="16200000">
              <a:off x="1509120" y="52524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7" name="Group 38"/>
          <p:cNvGrpSpPr/>
          <p:nvPr/>
        </p:nvGrpSpPr>
        <p:grpSpPr>
          <a:xfrm>
            <a:off x="7167960" y="3021480"/>
            <a:ext cx="1762920" cy="1888560"/>
            <a:chOff x="7167960" y="3021480"/>
            <a:chExt cx="1762920" cy="1888560"/>
          </a:xfrm>
        </p:grpSpPr>
        <p:sp>
          <p:nvSpPr>
            <p:cNvPr id="38" name="CustomShape 39"/>
            <p:cNvSpPr/>
            <p:nvPr/>
          </p:nvSpPr>
          <p:spPr>
            <a:xfrm rot="5400000">
              <a:off x="8676000" y="3518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CustomShape 40"/>
            <p:cNvSpPr/>
            <p:nvPr/>
          </p:nvSpPr>
          <p:spPr>
            <a:xfrm rot="5400000">
              <a:off x="873180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" name="CustomShape 41"/>
            <p:cNvSpPr/>
            <p:nvPr/>
          </p:nvSpPr>
          <p:spPr>
            <a:xfrm rot="5400000">
              <a:off x="87192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CustomShape 42"/>
            <p:cNvSpPr/>
            <p:nvPr/>
          </p:nvSpPr>
          <p:spPr>
            <a:xfrm rot="5400000">
              <a:off x="87012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CustomShape 43"/>
            <p:cNvSpPr/>
            <p:nvPr/>
          </p:nvSpPr>
          <p:spPr>
            <a:xfrm rot="5400000">
              <a:off x="8467560" y="368928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44"/>
            <p:cNvSpPr/>
            <p:nvPr/>
          </p:nvSpPr>
          <p:spPr>
            <a:xfrm rot="5400000">
              <a:off x="8465760" y="41076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45"/>
            <p:cNvSpPr/>
            <p:nvPr/>
          </p:nvSpPr>
          <p:spPr>
            <a:xfrm rot="5400000">
              <a:off x="8465400" y="448668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CustomShape 46"/>
            <p:cNvSpPr/>
            <p:nvPr/>
          </p:nvSpPr>
          <p:spPr>
            <a:xfrm rot="5400000">
              <a:off x="8267760" y="393300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CustomShape 47"/>
            <p:cNvSpPr/>
            <p:nvPr/>
          </p:nvSpPr>
          <p:spPr>
            <a:xfrm rot="5400000">
              <a:off x="8255160" y="434772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CustomShape 48"/>
            <p:cNvSpPr/>
            <p:nvPr/>
          </p:nvSpPr>
          <p:spPr>
            <a:xfrm rot="5400000">
              <a:off x="823716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CustomShape 49"/>
            <p:cNvSpPr/>
            <p:nvPr/>
          </p:nvSpPr>
          <p:spPr>
            <a:xfrm rot="5400000">
              <a:off x="8002800" y="36892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50"/>
            <p:cNvSpPr/>
            <p:nvPr/>
          </p:nvSpPr>
          <p:spPr>
            <a:xfrm rot="5400000">
              <a:off x="8001360" y="41076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51"/>
            <p:cNvSpPr/>
            <p:nvPr/>
          </p:nvSpPr>
          <p:spPr>
            <a:xfrm rot="5400000">
              <a:off x="8001360" y="448704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52"/>
            <p:cNvSpPr/>
            <p:nvPr/>
          </p:nvSpPr>
          <p:spPr>
            <a:xfrm rot="5400000">
              <a:off x="8211600" y="35190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CustomShape 53"/>
            <p:cNvSpPr/>
            <p:nvPr/>
          </p:nvSpPr>
          <p:spPr>
            <a:xfrm rot="5400000">
              <a:off x="8267760" y="393300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CustomShape 54"/>
            <p:cNvSpPr/>
            <p:nvPr/>
          </p:nvSpPr>
          <p:spPr>
            <a:xfrm rot="5400000">
              <a:off x="8255160" y="434772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CustomShape 55"/>
            <p:cNvSpPr/>
            <p:nvPr/>
          </p:nvSpPr>
          <p:spPr>
            <a:xfrm rot="5400000">
              <a:off x="823716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56"/>
            <p:cNvSpPr/>
            <p:nvPr/>
          </p:nvSpPr>
          <p:spPr>
            <a:xfrm rot="5400000">
              <a:off x="8002800" y="36892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57"/>
            <p:cNvSpPr/>
            <p:nvPr/>
          </p:nvSpPr>
          <p:spPr>
            <a:xfrm rot="5400000">
              <a:off x="8001360" y="41076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58"/>
            <p:cNvSpPr/>
            <p:nvPr/>
          </p:nvSpPr>
          <p:spPr>
            <a:xfrm rot="5400000">
              <a:off x="8001360" y="448704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59"/>
            <p:cNvSpPr/>
            <p:nvPr/>
          </p:nvSpPr>
          <p:spPr>
            <a:xfrm rot="5400000">
              <a:off x="77904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60"/>
            <p:cNvSpPr/>
            <p:nvPr/>
          </p:nvSpPr>
          <p:spPr>
            <a:xfrm rot="5400000">
              <a:off x="77724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61"/>
            <p:cNvSpPr/>
            <p:nvPr/>
          </p:nvSpPr>
          <p:spPr>
            <a:xfrm rot="5400000">
              <a:off x="7537320" y="41079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CustomShape 62"/>
            <p:cNvSpPr/>
            <p:nvPr/>
          </p:nvSpPr>
          <p:spPr>
            <a:xfrm rot="5400000">
              <a:off x="7536600" y="448668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" name="CustomShape 63"/>
            <p:cNvSpPr/>
            <p:nvPr/>
          </p:nvSpPr>
          <p:spPr>
            <a:xfrm rot="21436200">
              <a:off x="7170840" y="469476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" name="CustomShape 64"/>
            <p:cNvSpPr/>
            <p:nvPr/>
          </p:nvSpPr>
          <p:spPr>
            <a:xfrm rot="5400000">
              <a:off x="77904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" name="CustomShape 65"/>
            <p:cNvSpPr/>
            <p:nvPr/>
          </p:nvSpPr>
          <p:spPr>
            <a:xfrm rot="5400000">
              <a:off x="77724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" name="CustomShape 66"/>
            <p:cNvSpPr/>
            <p:nvPr/>
          </p:nvSpPr>
          <p:spPr>
            <a:xfrm rot="5400000">
              <a:off x="7537320" y="41079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" name="CustomShape 67"/>
            <p:cNvSpPr/>
            <p:nvPr/>
          </p:nvSpPr>
          <p:spPr>
            <a:xfrm rot="5400000">
              <a:off x="8211600" y="35190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CustomShape 68"/>
            <p:cNvSpPr/>
            <p:nvPr/>
          </p:nvSpPr>
          <p:spPr>
            <a:xfrm rot="5400000">
              <a:off x="8444160" y="327240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CustomShape 69"/>
            <p:cNvSpPr/>
            <p:nvPr/>
          </p:nvSpPr>
          <p:spPr>
            <a:xfrm rot="5400000">
              <a:off x="780336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70"/>
            <p:cNvSpPr/>
            <p:nvPr/>
          </p:nvSpPr>
          <p:spPr>
            <a:xfrm rot="5400000">
              <a:off x="780336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CustomShape 71"/>
            <p:cNvSpPr/>
            <p:nvPr/>
          </p:nvSpPr>
          <p:spPr>
            <a:xfrm rot="5400000">
              <a:off x="8703000" y="3056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CustomShape 72"/>
            <p:cNvSpPr/>
            <p:nvPr/>
          </p:nvSpPr>
          <p:spPr>
            <a:xfrm rot="5400000">
              <a:off x="7297920" y="43506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2" name="CustomShape 73"/>
          <p:cNvSpPr/>
          <p:nvPr/>
        </p:nvSpPr>
        <p:spPr>
          <a:xfrm rot="7631400">
            <a:off x="7611480" y="198000"/>
            <a:ext cx="1086840" cy="81036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73" name="Group 74"/>
          <p:cNvGrpSpPr/>
          <p:nvPr/>
        </p:nvGrpSpPr>
        <p:grpSpPr>
          <a:xfrm>
            <a:off x="-110880" y="3994920"/>
            <a:ext cx="2216160" cy="795600"/>
            <a:chOff x="-110880" y="3994920"/>
            <a:chExt cx="2216160" cy="795600"/>
          </a:xfrm>
        </p:grpSpPr>
        <p:sp>
          <p:nvSpPr>
            <p:cNvPr id="74" name="CustomShape 75"/>
            <p:cNvSpPr/>
            <p:nvPr/>
          </p:nvSpPr>
          <p:spPr>
            <a:xfrm>
              <a:off x="-110160" y="3994920"/>
              <a:ext cx="503280" cy="54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" name="CustomShape 76"/>
            <p:cNvSpPr/>
            <p:nvPr/>
          </p:nvSpPr>
          <p:spPr>
            <a:xfrm>
              <a:off x="-110880" y="4129920"/>
              <a:ext cx="1027080" cy="8208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CustomShape 77"/>
            <p:cNvSpPr/>
            <p:nvPr/>
          </p:nvSpPr>
          <p:spPr>
            <a:xfrm>
              <a:off x="-109800" y="4317120"/>
              <a:ext cx="1488240" cy="7956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78"/>
            <p:cNvSpPr/>
            <p:nvPr/>
          </p:nvSpPr>
          <p:spPr>
            <a:xfrm>
              <a:off x="-108360" y="4479120"/>
              <a:ext cx="1858680" cy="763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79"/>
            <p:cNvSpPr/>
            <p:nvPr/>
          </p:nvSpPr>
          <p:spPr>
            <a:xfrm>
              <a:off x="-109440" y="4663800"/>
              <a:ext cx="2214720" cy="12672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9" name="CustomShape 80"/>
          <p:cNvSpPr/>
          <p:nvPr/>
        </p:nvSpPr>
        <p:spPr>
          <a:xfrm>
            <a:off x="3095280" y="3246120"/>
            <a:ext cx="2390760" cy="107280"/>
          </a:xfrm>
          <a:custGeom>
            <a:avLst/>
            <a:gdLst/>
            <a:ahLst/>
            <a:cxnLst/>
            <a:rect l="l" t="t" r="r" b="b"/>
            <a:pathLst>
              <a:path w="15953" h="747">
                <a:moveTo>
                  <a:pt x="14696" y="0"/>
                </a:moveTo>
                <a:cubicBezTo>
                  <a:pt x="13740" y="0"/>
                  <a:pt x="12771" y="77"/>
                  <a:pt x="11829" y="95"/>
                </a:cubicBezTo>
                <a:cubicBezTo>
                  <a:pt x="10507" y="119"/>
                  <a:pt x="9172" y="155"/>
                  <a:pt x="7850" y="179"/>
                </a:cubicBezTo>
                <a:cubicBezTo>
                  <a:pt x="6564" y="191"/>
                  <a:pt x="5278" y="215"/>
                  <a:pt x="3991" y="227"/>
                </a:cubicBezTo>
                <a:cubicBezTo>
                  <a:pt x="3882" y="228"/>
                  <a:pt x="3773" y="228"/>
                  <a:pt x="3664" y="228"/>
                </a:cubicBezTo>
                <a:cubicBezTo>
                  <a:pt x="3250" y="228"/>
                  <a:pt x="2833" y="223"/>
                  <a:pt x="2417" y="223"/>
                </a:cubicBezTo>
                <a:cubicBezTo>
                  <a:pt x="1671" y="223"/>
                  <a:pt x="926" y="242"/>
                  <a:pt x="193" y="347"/>
                </a:cubicBezTo>
                <a:cubicBezTo>
                  <a:pt x="0" y="371"/>
                  <a:pt x="85" y="624"/>
                  <a:pt x="229" y="648"/>
                </a:cubicBezTo>
                <a:cubicBezTo>
                  <a:pt x="807" y="724"/>
                  <a:pt x="1396" y="746"/>
                  <a:pt x="1985" y="746"/>
                </a:cubicBezTo>
                <a:cubicBezTo>
                  <a:pt x="2694" y="746"/>
                  <a:pt x="3404" y="714"/>
                  <a:pt x="4100" y="708"/>
                </a:cubicBezTo>
                <a:cubicBezTo>
                  <a:pt x="5386" y="684"/>
                  <a:pt x="6672" y="672"/>
                  <a:pt x="7970" y="648"/>
                </a:cubicBezTo>
                <a:cubicBezTo>
                  <a:pt x="9220" y="624"/>
                  <a:pt x="10471" y="600"/>
                  <a:pt x="11721" y="576"/>
                </a:cubicBezTo>
                <a:cubicBezTo>
                  <a:pt x="13031" y="540"/>
                  <a:pt x="14390" y="600"/>
                  <a:pt x="15700" y="419"/>
                </a:cubicBezTo>
                <a:cubicBezTo>
                  <a:pt x="15940" y="395"/>
                  <a:pt x="15952" y="59"/>
                  <a:pt x="15700" y="35"/>
                </a:cubicBezTo>
                <a:cubicBezTo>
                  <a:pt x="15368" y="10"/>
                  <a:pt x="15033" y="0"/>
                  <a:pt x="146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81"/>
          <p:cNvSpPr/>
          <p:nvPr/>
        </p:nvSpPr>
        <p:spPr>
          <a:xfrm rot="7631400">
            <a:off x="8199360" y="885600"/>
            <a:ext cx="725760" cy="54144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PlaceHolder 82"/>
          <p:cNvSpPr>
            <a:spLocks noGrp="1"/>
          </p:cNvSpPr>
          <p:nvPr>
            <p:ph type="title"/>
          </p:nvPr>
        </p:nvSpPr>
        <p:spPr>
          <a:xfrm>
            <a:off x="585720" y="796320"/>
            <a:ext cx="497592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2" name="PlaceHolder 8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"/>
          <p:cNvGrpSpPr/>
          <p:nvPr/>
        </p:nvGrpSpPr>
        <p:grpSpPr>
          <a:xfrm>
            <a:off x="153360" y="3234960"/>
            <a:ext cx="1887840" cy="1762920"/>
            <a:chOff x="153360" y="3234960"/>
            <a:chExt cx="1887840" cy="1762920"/>
          </a:xfrm>
        </p:grpSpPr>
        <p:sp>
          <p:nvSpPr>
            <p:cNvPr id="120" name="CustomShape 2"/>
            <p:cNvSpPr/>
            <p:nvPr/>
          </p:nvSpPr>
          <p:spPr>
            <a:xfrm rot="10800000">
              <a:off x="1344960" y="480780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" name="CustomShape 3"/>
            <p:cNvSpPr/>
            <p:nvPr/>
          </p:nvSpPr>
          <p:spPr>
            <a:xfrm rot="10800000">
              <a:off x="930960" y="48200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" name="CustomShape 4"/>
            <p:cNvSpPr/>
            <p:nvPr/>
          </p:nvSpPr>
          <p:spPr>
            <a:xfrm rot="10800000">
              <a:off x="525600" y="48016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5"/>
            <p:cNvSpPr/>
            <p:nvPr/>
          </p:nvSpPr>
          <p:spPr>
            <a:xfrm rot="10800000">
              <a:off x="153360" y="4781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CustomShape 6"/>
            <p:cNvSpPr/>
            <p:nvPr/>
          </p:nvSpPr>
          <p:spPr>
            <a:xfrm rot="10800000">
              <a:off x="1170720" y="456912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" name="CustomShape 7"/>
            <p:cNvSpPr/>
            <p:nvPr/>
          </p:nvSpPr>
          <p:spPr>
            <a:xfrm rot="10800000">
              <a:off x="732240" y="456444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" name="CustomShape 8"/>
            <p:cNvSpPr/>
            <p:nvPr/>
          </p:nvSpPr>
          <p:spPr>
            <a:xfrm rot="10800000">
              <a:off x="375120" y="4565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" name="CustomShape 9"/>
            <p:cNvSpPr/>
            <p:nvPr/>
          </p:nvSpPr>
          <p:spPr>
            <a:xfrm rot="10800000">
              <a:off x="930960" y="43552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10"/>
            <p:cNvSpPr/>
            <p:nvPr/>
          </p:nvSpPr>
          <p:spPr>
            <a:xfrm rot="10800000">
              <a:off x="525240" y="433764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9" name="CustomShape 11"/>
            <p:cNvSpPr/>
            <p:nvPr/>
          </p:nvSpPr>
          <p:spPr>
            <a:xfrm rot="10800000">
              <a:off x="153360" y="43167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" name="CustomShape 12"/>
            <p:cNvSpPr/>
            <p:nvPr/>
          </p:nvSpPr>
          <p:spPr>
            <a:xfrm rot="10800000">
              <a:off x="1170720" y="4105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" name="CustomShape 13"/>
            <p:cNvSpPr/>
            <p:nvPr/>
          </p:nvSpPr>
          <p:spPr>
            <a:xfrm rot="10800000">
              <a:off x="732240" y="410076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" name="CustomShape 14"/>
            <p:cNvSpPr/>
            <p:nvPr/>
          </p:nvSpPr>
          <p:spPr>
            <a:xfrm rot="10800000">
              <a:off x="375120" y="410148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3" name="CustomShape 15"/>
            <p:cNvSpPr/>
            <p:nvPr/>
          </p:nvSpPr>
          <p:spPr>
            <a:xfrm rot="10800000">
              <a:off x="1344960" y="43430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4" name="CustomShape 16"/>
            <p:cNvSpPr/>
            <p:nvPr/>
          </p:nvSpPr>
          <p:spPr>
            <a:xfrm rot="10800000">
              <a:off x="930960" y="43552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5" name="CustomShape 17"/>
            <p:cNvSpPr/>
            <p:nvPr/>
          </p:nvSpPr>
          <p:spPr>
            <a:xfrm rot="10800000">
              <a:off x="525240" y="433764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CustomShape 18"/>
            <p:cNvSpPr/>
            <p:nvPr/>
          </p:nvSpPr>
          <p:spPr>
            <a:xfrm rot="10800000">
              <a:off x="153360" y="43167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" name="CustomShape 19"/>
            <p:cNvSpPr/>
            <p:nvPr/>
          </p:nvSpPr>
          <p:spPr>
            <a:xfrm rot="10800000">
              <a:off x="1170720" y="4105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CustomShape 20"/>
            <p:cNvSpPr/>
            <p:nvPr/>
          </p:nvSpPr>
          <p:spPr>
            <a:xfrm rot="10800000">
              <a:off x="732240" y="410076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9" name="CustomShape 21"/>
            <p:cNvSpPr/>
            <p:nvPr/>
          </p:nvSpPr>
          <p:spPr>
            <a:xfrm rot="10800000">
              <a:off x="375120" y="410148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CustomShape 22"/>
            <p:cNvSpPr/>
            <p:nvPr/>
          </p:nvSpPr>
          <p:spPr>
            <a:xfrm rot="10800000">
              <a:off x="525600" y="3872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CustomShape 23"/>
            <p:cNvSpPr/>
            <p:nvPr/>
          </p:nvSpPr>
          <p:spPr>
            <a:xfrm rot="10800000">
              <a:off x="153360" y="38523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CustomShape 24"/>
            <p:cNvSpPr/>
            <p:nvPr/>
          </p:nvSpPr>
          <p:spPr>
            <a:xfrm rot="10800000">
              <a:off x="732240" y="363672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CustomShape 25"/>
            <p:cNvSpPr/>
            <p:nvPr/>
          </p:nvSpPr>
          <p:spPr>
            <a:xfrm rot="10800000">
              <a:off x="298800" y="36363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CustomShape 26"/>
            <p:cNvSpPr/>
            <p:nvPr/>
          </p:nvSpPr>
          <p:spPr>
            <a:xfrm rot="5236200">
              <a:off x="168480" y="330264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CustomShape 27"/>
            <p:cNvSpPr/>
            <p:nvPr/>
          </p:nvSpPr>
          <p:spPr>
            <a:xfrm rot="10800000">
              <a:off x="525600" y="3872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CustomShape 28"/>
            <p:cNvSpPr/>
            <p:nvPr/>
          </p:nvSpPr>
          <p:spPr>
            <a:xfrm rot="10800000">
              <a:off x="153360" y="38523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CustomShape 29"/>
            <p:cNvSpPr/>
            <p:nvPr/>
          </p:nvSpPr>
          <p:spPr>
            <a:xfrm rot="10800000">
              <a:off x="732240" y="363672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CustomShape 30"/>
            <p:cNvSpPr/>
            <p:nvPr/>
          </p:nvSpPr>
          <p:spPr>
            <a:xfrm rot="10800000">
              <a:off x="1344960" y="43430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" name="CustomShape 31"/>
            <p:cNvSpPr/>
            <p:nvPr/>
          </p:nvSpPr>
          <p:spPr>
            <a:xfrm rot="10800000">
              <a:off x="1591560" y="457560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CustomShape 32"/>
            <p:cNvSpPr/>
            <p:nvPr/>
          </p:nvSpPr>
          <p:spPr>
            <a:xfrm rot="10800000">
              <a:off x="930960" y="38912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" name="CustomShape 33"/>
            <p:cNvSpPr/>
            <p:nvPr/>
          </p:nvSpPr>
          <p:spPr>
            <a:xfrm rot="10800000">
              <a:off x="930960" y="38912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CustomShape 34"/>
            <p:cNvSpPr/>
            <p:nvPr/>
          </p:nvSpPr>
          <p:spPr>
            <a:xfrm rot="10800000">
              <a:off x="1802880" y="48049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" name="CustomShape 35"/>
            <p:cNvSpPr/>
            <p:nvPr/>
          </p:nvSpPr>
          <p:spPr>
            <a:xfrm rot="10800000">
              <a:off x="509400" y="339984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4" name="Group 36"/>
          <p:cNvGrpSpPr/>
          <p:nvPr/>
        </p:nvGrpSpPr>
        <p:grpSpPr>
          <a:xfrm>
            <a:off x="7132680" y="105840"/>
            <a:ext cx="1887840" cy="1762560"/>
            <a:chOff x="7132680" y="105840"/>
            <a:chExt cx="1887840" cy="1762560"/>
          </a:xfrm>
        </p:grpSpPr>
        <p:sp>
          <p:nvSpPr>
            <p:cNvPr id="155" name="CustomShape 37"/>
            <p:cNvSpPr/>
            <p:nvPr/>
          </p:nvSpPr>
          <p:spPr>
            <a:xfrm>
              <a:off x="7565040" y="161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CustomShape 38"/>
            <p:cNvSpPr/>
            <p:nvPr/>
          </p:nvSpPr>
          <p:spPr>
            <a:xfrm>
              <a:off x="8022960" y="1058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39"/>
            <p:cNvSpPr/>
            <p:nvPr/>
          </p:nvSpPr>
          <p:spPr>
            <a:xfrm>
              <a:off x="8442360" y="1270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0"/>
            <p:cNvSpPr/>
            <p:nvPr/>
          </p:nvSpPr>
          <p:spPr>
            <a:xfrm>
              <a:off x="8800560" y="128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41"/>
            <p:cNvSpPr/>
            <p:nvPr/>
          </p:nvSpPr>
          <p:spPr>
            <a:xfrm>
              <a:off x="7765200" y="36612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42"/>
            <p:cNvSpPr/>
            <p:nvPr/>
          </p:nvSpPr>
          <p:spPr>
            <a:xfrm>
              <a:off x="8186040" y="3474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CustomShape 43"/>
            <p:cNvSpPr/>
            <p:nvPr/>
          </p:nvSpPr>
          <p:spPr>
            <a:xfrm>
              <a:off x="8564400" y="3697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44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CustomShape 45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46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CustomShape 47"/>
            <p:cNvSpPr/>
            <p:nvPr/>
          </p:nvSpPr>
          <p:spPr>
            <a:xfrm>
              <a:off x="7765200" y="8305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CustomShape 48"/>
            <p:cNvSpPr/>
            <p:nvPr/>
          </p:nvSpPr>
          <p:spPr>
            <a:xfrm>
              <a:off x="8186040" y="8118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CustomShape 49"/>
            <p:cNvSpPr/>
            <p:nvPr/>
          </p:nvSpPr>
          <p:spPr>
            <a:xfrm>
              <a:off x="8564400" y="8341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CustomShape 50"/>
            <p:cNvSpPr/>
            <p:nvPr/>
          </p:nvSpPr>
          <p:spPr>
            <a:xfrm>
              <a:off x="7564680" y="625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CustomShape 51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52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CustomShape 53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54"/>
            <p:cNvSpPr/>
            <p:nvPr/>
          </p:nvSpPr>
          <p:spPr>
            <a:xfrm>
              <a:off x="7765200" y="8305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CustomShape 55"/>
            <p:cNvSpPr/>
            <p:nvPr/>
          </p:nvSpPr>
          <p:spPr>
            <a:xfrm>
              <a:off x="8186040" y="8118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56"/>
            <p:cNvSpPr/>
            <p:nvPr/>
          </p:nvSpPr>
          <p:spPr>
            <a:xfrm>
              <a:off x="8564400" y="8341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57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CustomShape 58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CustomShape 59"/>
            <p:cNvSpPr/>
            <p:nvPr/>
          </p:nvSpPr>
          <p:spPr>
            <a:xfrm>
              <a:off x="8186040" y="1276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60"/>
            <p:cNvSpPr/>
            <p:nvPr/>
          </p:nvSpPr>
          <p:spPr>
            <a:xfrm>
              <a:off x="8640720" y="12985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CustomShape 61"/>
            <p:cNvSpPr/>
            <p:nvPr/>
          </p:nvSpPr>
          <p:spPr>
            <a:xfrm rot="16036200">
              <a:off x="8740800" y="16660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62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63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64"/>
            <p:cNvSpPr/>
            <p:nvPr/>
          </p:nvSpPr>
          <p:spPr>
            <a:xfrm>
              <a:off x="8186040" y="1276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65"/>
            <p:cNvSpPr/>
            <p:nvPr/>
          </p:nvSpPr>
          <p:spPr>
            <a:xfrm>
              <a:off x="7564680" y="625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66"/>
            <p:cNvSpPr/>
            <p:nvPr/>
          </p:nvSpPr>
          <p:spPr>
            <a:xfrm>
              <a:off x="7318440" y="3934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67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68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CustomShape 69"/>
            <p:cNvSpPr/>
            <p:nvPr/>
          </p:nvSpPr>
          <p:spPr>
            <a:xfrm>
              <a:off x="7132680" y="1303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CustomShape 70"/>
            <p:cNvSpPr/>
            <p:nvPr/>
          </p:nvSpPr>
          <p:spPr>
            <a:xfrm>
              <a:off x="8426160" y="1535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9" name="PlaceHolder 7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90" name="PlaceHolder 7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1"/>
          <p:cNvGrpSpPr/>
          <p:nvPr/>
        </p:nvGrpSpPr>
        <p:grpSpPr>
          <a:xfrm>
            <a:off x="7132680" y="105840"/>
            <a:ext cx="1887840" cy="1762560"/>
            <a:chOff x="7132680" y="105840"/>
            <a:chExt cx="1887840" cy="1762560"/>
          </a:xfrm>
        </p:grpSpPr>
        <p:sp>
          <p:nvSpPr>
            <p:cNvPr id="228" name="CustomShape 2"/>
            <p:cNvSpPr/>
            <p:nvPr/>
          </p:nvSpPr>
          <p:spPr>
            <a:xfrm>
              <a:off x="7565040" y="161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" name="CustomShape 3"/>
            <p:cNvSpPr/>
            <p:nvPr/>
          </p:nvSpPr>
          <p:spPr>
            <a:xfrm>
              <a:off x="8022960" y="1058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" name="CustomShape 4"/>
            <p:cNvSpPr/>
            <p:nvPr/>
          </p:nvSpPr>
          <p:spPr>
            <a:xfrm>
              <a:off x="8442360" y="1270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CustomShape 5"/>
            <p:cNvSpPr/>
            <p:nvPr/>
          </p:nvSpPr>
          <p:spPr>
            <a:xfrm>
              <a:off x="8800560" y="128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CustomShape 6"/>
            <p:cNvSpPr/>
            <p:nvPr/>
          </p:nvSpPr>
          <p:spPr>
            <a:xfrm>
              <a:off x="8564400" y="3697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CustomShape 7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CustomShape 8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CustomShape 9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" name="CustomShape 10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" name="CustomShape 11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" name="CustomShape 12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CustomShape 13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0" name="CustomShape 14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1" name="CustomShape 15"/>
            <p:cNvSpPr/>
            <p:nvPr/>
          </p:nvSpPr>
          <p:spPr>
            <a:xfrm>
              <a:off x="8640720" y="12985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" name="CustomShape 16"/>
            <p:cNvSpPr/>
            <p:nvPr/>
          </p:nvSpPr>
          <p:spPr>
            <a:xfrm rot="16036200">
              <a:off x="8740800" y="16660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" name="CustomShape 17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" name="CustomShape 18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" name="CustomShape 19"/>
            <p:cNvSpPr/>
            <p:nvPr/>
          </p:nvSpPr>
          <p:spPr>
            <a:xfrm>
              <a:off x="7318440" y="3934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" name="CustomShape 20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" name="CustomShape 21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" name="CustomShape 22"/>
            <p:cNvSpPr/>
            <p:nvPr/>
          </p:nvSpPr>
          <p:spPr>
            <a:xfrm>
              <a:off x="7132680" y="1303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" name="CustomShape 23"/>
            <p:cNvSpPr/>
            <p:nvPr/>
          </p:nvSpPr>
          <p:spPr>
            <a:xfrm>
              <a:off x="8426160" y="1535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0" name="CustomShape 24"/>
          <p:cNvSpPr/>
          <p:nvPr/>
        </p:nvSpPr>
        <p:spPr>
          <a:xfrm>
            <a:off x="8740800" y="2107440"/>
            <a:ext cx="263880" cy="134280"/>
          </a:xfrm>
          <a:custGeom>
            <a:avLst/>
            <a:gdLst/>
            <a:ahLst/>
            <a:cxnLst/>
            <a:rect l="l" t="t" r="r" b="b"/>
            <a:pathLst>
              <a:path w="3860" h="1969">
                <a:moveTo>
                  <a:pt x="1879" y="0"/>
                </a:moveTo>
                <a:cubicBezTo>
                  <a:pt x="1814" y="0"/>
                  <a:pt x="1746" y="25"/>
                  <a:pt x="1683" y="81"/>
                </a:cubicBezTo>
                <a:cubicBezTo>
                  <a:pt x="1563" y="189"/>
                  <a:pt x="1491" y="333"/>
                  <a:pt x="1443" y="478"/>
                </a:cubicBezTo>
                <a:cubicBezTo>
                  <a:pt x="1046" y="454"/>
                  <a:pt x="661" y="430"/>
                  <a:pt x="265" y="405"/>
                </a:cubicBezTo>
                <a:cubicBezTo>
                  <a:pt x="60" y="405"/>
                  <a:pt x="0" y="754"/>
                  <a:pt x="216" y="778"/>
                </a:cubicBezTo>
                <a:cubicBezTo>
                  <a:pt x="601" y="838"/>
                  <a:pt x="974" y="886"/>
                  <a:pt x="1358" y="934"/>
                </a:cubicBezTo>
                <a:cubicBezTo>
                  <a:pt x="1358" y="983"/>
                  <a:pt x="1346" y="1031"/>
                  <a:pt x="1346" y="1079"/>
                </a:cubicBezTo>
                <a:cubicBezTo>
                  <a:pt x="1346" y="1331"/>
                  <a:pt x="1370" y="1692"/>
                  <a:pt x="1587" y="1836"/>
                </a:cubicBezTo>
                <a:lnTo>
                  <a:pt x="1587" y="1848"/>
                </a:lnTo>
                <a:cubicBezTo>
                  <a:pt x="1626" y="1931"/>
                  <a:pt x="1700" y="1968"/>
                  <a:pt x="1771" y="1968"/>
                </a:cubicBezTo>
                <a:cubicBezTo>
                  <a:pt x="1875" y="1968"/>
                  <a:pt x="1971" y="1888"/>
                  <a:pt x="1935" y="1752"/>
                </a:cubicBezTo>
                <a:cubicBezTo>
                  <a:pt x="1935" y="1752"/>
                  <a:pt x="1935" y="1740"/>
                  <a:pt x="1923" y="1728"/>
                </a:cubicBezTo>
                <a:cubicBezTo>
                  <a:pt x="2008" y="1560"/>
                  <a:pt x="1947" y="1379"/>
                  <a:pt x="1960" y="1175"/>
                </a:cubicBezTo>
                <a:cubicBezTo>
                  <a:pt x="1960" y="1115"/>
                  <a:pt x="1972" y="1055"/>
                  <a:pt x="1984" y="1007"/>
                </a:cubicBezTo>
                <a:cubicBezTo>
                  <a:pt x="2452" y="1055"/>
                  <a:pt x="2921" y="1103"/>
                  <a:pt x="3390" y="1175"/>
                </a:cubicBezTo>
                <a:cubicBezTo>
                  <a:pt x="3413" y="1179"/>
                  <a:pt x="3434" y="1181"/>
                  <a:pt x="3455" y="1181"/>
                </a:cubicBezTo>
                <a:cubicBezTo>
                  <a:pt x="3807" y="1181"/>
                  <a:pt x="3860" y="633"/>
                  <a:pt x="3462" y="622"/>
                </a:cubicBezTo>
                <a:cubicBezTo>
                  <a:pt x="3017" y="610"/>
                  <a:pt x="2573" y="574"/>
                  <a:pt x="2128" y="538"/>
                </a:cubicBezTo>
                <a:cubicBezTo>
                  <a:pt x="2140" y="478"/>
                  <a:pt x="2152" y="430"/>
                  <a:pt x="2164" y="369"/>
                </a:cubicBezTo>
                <a:cubicBezTo>
                  <a:pt x="2199" y="169"/>
                  <a:pt x="2050" y="0"/>
                  <a:pt x="18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PlaceHolder 2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2" name="PlaceHolder 2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621000" y="3741120"/>
            <a:ext cx="4508280" cy="46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CREDITS: This presentation template was created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3"/>
              </a:rPr>
              <a:t>Slidesgo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including icons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4"/>
              </a:rPr>
              <a:t>Flaticon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and infographics &amp; images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5"/>
              </a:rPr>
              <a:t>Freepik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. </a:t>
            </a:r>
            <a:endParaRPr lang="pt-BR" sz="1000" b="0" strike="noStrike" spc="-1">
              <a:latin typeface="Arial" panose="020B0604020202020204"/>
            </a:endParaRPr>
          </a:p>
        </p:txBody>
      </p:sp>
      <p:grpSp>
        <p:nvGrpSpPr>
          <p:cNvPr id="290" name="Group 2"/>
          <p:cNvGrpSpPr/>
          <p:nvPr/>
        </p:nvGrpSpPr>
        <p:grpSpPr>
          <a:xfrm>
            <a:off x="5783040" y="648720"/>
            <a:ext cx="3427560" cy="698760"/>
            <a:chOff x="5783040" y="648720"/>
            <a:chExt cx="3427560" cy="698760"/>
          </a:xfrm>
        </p:grpSpPr>
        <p:sp>
          <p:nvSpPr>
            <p:cNvPr id="291" name="CustomShape 3"/>
            <p:cNvSpPr/>
            <p:nvPr/>
          </p:nvSpPr>
          <p:spPr>
            <a:xfrm flipH="1">
              <a:off x="6787800" y="131472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2" name="CustomShape 4"/>
            <p:cNvSpPr/>
            <p:nvPr/>
          </p:nvSpPr>
          <p:spPr>
            <a:xfrm rot="10800000">
              <a:off x="7622280" y="113364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3" name="CustomShape 5"/>
            <p:cNvSpPr/>
            <p:nvPr/>
          </p:nvSpPr>
          <p:spPr>
            <a:xfrm rot="10800000">
              <a:off x="6906960" y="97884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4" name="CustomShape 6"/>
            <p:cNvSpPr/>
            <p:nvPr/>
          </p:nvSpPr>
          <p:spPr>
            <a:xfrm rot="10800000">
              <a:off x="6332760" y="84600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5" name="CustomShape 7"/>
            <p:cNvSpPr/>
            <p:nvPr/>
          </p:nvSpPr>
          <p:spPr>
            <a:xfrm rot="10800000">
              <a:off x="5783040" y="64872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96" name="Group 8"/>
          <p:cNvGrpSpPr/>
          <p:nvPr/>
        </p:nvGrpSpPr>
        <p:grpSpPr>
          <a:xfrm>
            <a:off x="6040800" y="1441440"/>
            <a:ext cx="3169800" cy="665640"/>
            <a:chOff x="6040800" y="1441440"/>
            <a:chExt cx="3169800" cy="665640"/>
          </a:xfrm>
        </p:grpSpPr>
        <p:sp>
          <p:nvSpPr>
            <p:cNvPr id="297" name="CustomShape 9"/>
            <p:cNvSpPr/>
            <p:nvPr/>
          </p:nvSpPr>
          <p:spPr>
            <a:xfrm rot="10800000">
              <a:off x="6656400" y="2061360"/>
              <a:ext cx="2552760" cy="45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8" name="CustomShape 10"/>
            <p:cNvSpPr/>
            <p:nvPr/>
          </p:nvSpPr>
          <p:spPr>
            <a:xfrm rot="10800000">
              <a:off x="6040800" y="1926000"/>
              <a:ext cx="3169800" cy="723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9" name="CustomShape 11"/>
            <p:cNvSpPr/>
            <p:nvPr/>
          </p:nvSpPr>
          <p:spPr>
            <a:xfrm rot="10800000">
              <a:off x="6906960" y="177156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0" name="CustomShape 12"/>
            <p:cNvSpPr/>
            <p:nvPr/>
          </p:nvSpPr>
          <p:spPr>
            <a:xfrm rot="10800000">
              <a:off x="6332760" y="16383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1" name="CustomShape 13"/>
            <p:cNvSpPr/>
            <p:nvPr/>
          </p:nvSpPr>
          <p:spPr>
            <a:xfrm rot="10800000">
              <a:off x="6668280" y="1441440"/>
              <a:ext cx="253980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02" name="Group 14"/>
          <p:cNvGrpSpPr/>
          <p:nvPr/>
        </p:nvGrpSpPr>
        <p:grpSpPr>
          <a:xfrm>
            <a:off x="5783040" y="2213640"/>
            <a:ext cx="3427560" cy="698400"/>
            <a:chOff x="5783040" y="2213640"/>
            <a:chExt cx="3427560" cy="698400"/>
          </a:xfrm>
        </p:grpSpPr>
        <p:sp>
          <p:nvSpPr>
            <p:cNvPr id="303" name="CustomShape 15"/>
            <p:cNvSpPr/>
            <p:nvPr/>
          </p:nvSpPr>
          <p:spPr>
            <a:xfrm flipH="1">
              <a:off x="6787800" y="287928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4" name="CustomShape 16"/>
            <p:cNvSpPr/>
            <p:nvPr/>
          </p:nvSpPr>
          <p:spPr>
            <a:xfrm rot="10800000">
              <a:off x="7622280" y="269820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5" name="CustomShape 17"/>
            <p:cNvSpPr/>
            <p:nvPr/>
          </p:nvSpPr>
          <p:spPr>
            <a:xfrm rot="10800000">
              <a:off x="6906960" y="254376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6" name="CustomShape 18"/>
            <p:cNvSpPr/>
            <p:nvPr/>
          </p:nvSpPr>
          <p:spPr>
            <a:xfrm rot="10800000">
              <a:off x="6332760" y="24105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7" name="CustomShape 19"/>
            <p:cNvSpPr/>
            <p:nvPr/>
          </p:nvSpPr>
          <p:spPr>
            <a:xfrm rot="10800000">
              <a:off x="5783040" y="221364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08" name="Group 20"/>
          <p:cNvGrpSpPr/>
          <p:nvPr/>
        </p:nvGrpSpPr>
        <p:grpSpPr>
          <a:xfrm>
            <a:off x="6040800" y="3006000"/>
            <a:ext cx="3169800" cy="665640"/>
            <a:chOff x="6040800" y="3006000"/>
            <a:chExt cx="3169800" cy="665640"/>
          </a:xfrm>
        </p:grpSpPr>
        <p:sp>
          <p:nvSpPr>
            <p:cNvPr id="309" name="CustomShape 21"/>
            <p:cNvSpPr/>
            <p:nvPr/>
          </p:nvSpPr>
          <p:spPr>
            <a:xfrm rot="10800000">
              <a:off x="6656400" y="3625920"/>
              <a:ext cx="2552760" cy="45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0" name="CustomShape 22"/>
            <p:cNvSpPr/>
            <p:nvPr/>
          </p:nvSpPr>
          <p:spPr>
            <a:xfrm rot="10800000">
              <a:off x="6040800" y="3490560"/>
              <a:ext cx="3169800" cy="723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1" name="CustomShape 23"/>
            <p:cNvSpPr/>
            <p:nvPr/>
          </p:nvSpPr>
          <p:spPr>
            <a:xfrm rot="10800000">
              <a:off x="6906960" y="333612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2" name="CustomShape 24"/>
            <p:cNvSpPr/>
            <p:nvPr/>
          </p:nvSpPr>
          <p:spPr>
            <a:xfrm rot="10800000">
              <a:off x="6332760" y="320292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3" name="CustomShape 25"/>
            <p:cNvSpPr/>
            <p:nvPr/>
          </p:nvSpPr>
          <p:spPr>
            <a:xfrm rot="10800000">
              <a:off x="6668280" y="3006000"/>
              <a:ext cx="253980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14" name="Group 26"/>
          <p:cNvGrpSpPr/>
          <p:nvPr/>
        </p:nvGrpSpPr>
        <p:grpSpPr>
          <a:xfrm>
            <a:off x="5783040" y="3788280"/>
            <a:ext cx="3427560" cy="698400"/>
            <a:chOff x="5783040" y="3788280"/>
            <a:chExt cx="3427560" cy="698400"/>
          </a:xfrm>
        </p:grpSpPr>
        <p:sp>
          <p:nvSpPr>
            <p:cNvPr id="315" name="CustomShape 27"/>
            <p:cNvSpPr/>
            <p:nvPr/>
          </p:nvSpPr>
          <p:spPr>
            <a:xfrm flipH="1">
              <a:off x="6787800" y="445392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6" name="CustomShape 28"/>
            <p:cNvSpPr/>
            <p:nvPr/>
          </p:nvSpPr>
          <p:spPr>
            <a:xfrm rot="10800000">
              <a:off x="7622280" y="427320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7" name="CustomShape 29"/>
            <p:cNvSpPr/>
            <p:nvPr/>
          </p:nvSpPr>
          <p:spPr>
            <a:xfrm rot="10800000">
              <a:off x="6906960" y="411840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8" name="CustomShape 30"/>
            <p:cNvSpPr/>
            <p:nvPr/>
          </p:nvSpPr>
          <p:spPr>
            <a:xfrm rot="10800000">
              <a:off x="6332760" y="39855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9" name="CustomShape 31"/>
            <p:cNvSpPr/>
            <p:nvPr/>
          </p:nvSpPr>
          <p:spPr>
            <a:xfrm rot="10800000">
              <a:off x="5783040" y="378828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20" name="PlaceHolder 3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1" name="PlaceHolder 3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1800" indent="-323850"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864235" lvl="1" indent="-323850"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296035" lvl="2" indent="-288290"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1727835" lvl="3" indent="-215900"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160270" lvl="4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2592070" lvl="5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  <a:p>
            <a:pPr marL="3023870" lvl="6" indent="-215900"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  <a:endParaRPr lang="pt-BR" sz="20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chart" Target="../charts/chart3.xml"/><Relationship Id="rId1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5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2513520" y="3299517"/>
            <a:ext cx="4236840" cy="89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400" b="1" spc="-1" dirty="0">
                <a:solidFill>
                  <a:srgbClr val="3D6D7F"/>
                </a:solidFill>
                <a:latin typeface="Lato"/>
                <a:ea typeface="Lato"/>
              </a:rPr>
              <a:t>Programa de Pós-Graduação em Zootecnia</a:t>
            </a:r>
            <a:endParaRPr lang="pt-BR" sz="1400" b="1" spc="-1" dirty="0">
              <a:solidFill>
                <a:srgbClr val="3D6D7F"/>
              </a:solidFill>
              <a:latin typeface="Lato"/>
              <a:ea typeface="Lato"/>
            </a:endParaRPr>
          </a:p>
          <a:p>
            <a:pPr algn="ctr">
              <a:lnSpc>
                <a:spcPct val="100000"/>
              </a:lnSpc>
            </a:pPr>
            <a:r>
              <a:rPr lang="pt-BR" sz="1300" spc="-1" dirty="0">
                <a:solidFill>
                  <a:srgbClr val="3D6D7F"/>
                </a:solidFill>
                <a:latin typeface="Lato"/>
                <a:ea typeface="Lato"/>
              </a:rPr>
              <a:t>Produção Animal no Cerrado e Pantanal</a:t>
            </a:r>
            <a:endParaRPr lang="pt-BR" sz="1300" spc="-1" dirty="0">
              <a:solidFill>
                <a:srgbClr val="3D6D7F"/>
              </a:solidFill>
              <a:latin typeface="Lato"/>
              <a:ea typeface="Lato"/>
            </a:endParaRPr>
          </a:p>
          <a:p>
            <a:pPr algn="ctr">
              <a:lnSpc>
                <a:spcPct val="100000"/>
              </a:lnSpc>
            </a:pPr>
            <a:endParaRPr lang="pt-BR" sz="500" b="1" spc="-1" dirty="0">
              <a:solidFill>
                <a:srgbClr val="3D6D7F"/>
              </a:solidFill>
              <a:latin typeface="Lato"/>
              <a:ea typeface="Lato"/>
            </a:endParaRPr>
          </a:p>
          <a:p>
            <a:pPr algn="ctr">
              <a:lnSpc>
                <a:spcPct val="100000"/>
              </a:lnSpc>
            </a:pPr>
            <a:r>
              <a:rPr lang="pt-BR" sz="1400" b="1" spc="-1" dirty="0">
                <a:solidFill>
                  <a:srgbClr val="3D6D7F"/>
                </a:solidFill>
                <a:latin typeface="Lato"/>
                <a:ea typeface="Lato"/>
              </a:rPr>
              <a:t>Profa. Dra. Fabiana de Andrade Melo Sterza</a:t>
            </a:r>
            <a:endParaRPr lang="pt-BR" sz="16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spcAft>
                <a:spcPts val="1600"/>
              </a:spcAft>
            </a:pPr>
            <a:endParaRPr lang="pt-BR" sz="1600" b="0" strike="noStrike" spc="-1" dirty="0">
              <a:latin typeface="Arial" panose="020B0604020202020204"/>
            </a:endParaRPr>
          </a:p>
        </p:txBody>
      </p:sp>
      <p:sp>
        <p:nvSpPr>
          <p:cNvPr id="359" name="CustomShape 2"/>
          <p:cNvSpPr/>
          <p:nvPr/>
        </p:nvSpPr>
        <p:spPr>
          <a:xfrm>
            <a:off x="2513520" y="1401840"/>
            <a:ext cx="4001040" cy="2152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85000"/>
              </a:lnSpc>
            </a:pPr>
            <a:r>
              <a:rPr lang="pt-BR" sz="2000" b="0" strike="noStrike" spc="-1">
                <a:solidFill>
                  <a:srgbClr val="3D6D7F"/>
                </a:solidFill>
                <a:latin typeface="Gloria Hallelujah"/>
                <a:ea typeface="Gloria Hallelujah"/>
              </a:rPr>
              <a:t>VIII Seminário Interno  de Avaliação da Pós-Graduação</a:t>
            </a:r>
            <a:br>
              <a:rPr dirty="0"/>
            </a:br>
            <a:br>
              <a:rPr dirty="0"/>
            </a:br>
            <a:r>
              <a:rPr lang="pt-BR" sz="2000" b="1" strike="noStrike" spc="-1" dirty="0">
                <a:solidFill>
                  <a:srgbClr val="0070C0"/>
                </a:solidFill>
                <a:latin typeface="Arial" panose="020B0604020202020204"/>
                <a:ea typeface="DejaVu Sans" panose="020B0603030804020204"/>
              </a:rPr>
              <a:t>Evolução do Planejamento Estratégico dos programas </a:t>
            </a:r>
            <a:r>
              <a:rPr lang="pt-BR" sz="2000" b="1" i="1" strike="noStrike" spc="-1" dirty="0">
                <a:solidFill>
                  <a:srgbClr val="0070C0"/>
                </a:solidFill>
                <a:latin typeface="Arial" panose="020B0604020202020204"/>
                <a:ea typeface="DejaVu Sans" panose="020B0603030804020204"/>
              </a:rPr>
              <a:t>stricto sensu</a:t>
            </a:r>
            <a:br>
              <a:rPr dirty="0"/>
            </a:br>
            <a:r>
              <a:rPr lang="pt-BR" sz="1400" b="1" strike="noStrike" spc="-1" dirty="0">
                <a:solidFill>
                  <a:srgbClr val="000000"/>
                </a:solidFill>
                <a:latin typeface="Arial" panose="020B0604020202020204"/>
                <a:ea typeface="DejaVu Sans" panose="020B0603030804020204"/>
              </a:rPr>
              <a:t> </a:t>
            </a:r>
            <a:r>
              <a:rPr lang="pt-BR" sz="1600" b="1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 </a:t>
            </a:r>
            <a:endParaRPr lang="pt-BR" sz="1600" b="0" strike="noStrike" spc="-1" dirty="0">
              <a:latin typeface="Arial" panose="020B0604020202020204"/>
            </a:endParaRPr>
          </a:p>
        </p:txBody>
      </p:sp>
      <p:pic>
        <p:nvPicPr>
          <p:cNvPr id="360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3632760" y="4540680"/>
            <a:ext cx="1998360" cy="529560"/>
          </a:xfrm>
          <a:prstGeom prst="rect">
            <a:avLst/>
          </a:prstGeom>
          <a:ln>
            <a:noFill/>
          </a:ln>
          <a:effectLst>
            <a:outerShdw blurRad="76200" dist="38073" dir="7800819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" name="Table 1"/>
          <p:cNvGraphicFramePr/>
          <p:nvPr/>
        </p:nvGraphicFramePr>
        <p:xfrm>
          <a:off x="265860" y="1014715"/>
          <a:ext cx="8612280" cy="3289336"/>
        </p:xfrm>
        <a:graphic>
          <a:graphicData uri="http://schemas.openxmlformats.org/drawingml/2006/table">
            <a:tbl>
              <a:tblPr/>
              <a:tblGrid>
                <a:gridCol w="710640"/>
                <a:gridCol w="661245"/>
                <a:gridCol w="660675"/>
                <a:gridCol w="635611"/>
                <a:gridCol w="716189"/>
                <a:gridCol w="39600"/>
                <a:gridCol w="515160"/>
                <a:gridCol w="662040"/>
                <a:gridCol w="333720"/>
                <a:gridCol w="511560"/>
                <a:gridCol w="1634400"/>
                <a:gridCol w="1531440"/>
              </a:tblGrid>
              <a:tr h="403920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 que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Porque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Como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Onde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Quem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Quando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INDICADOR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Fórmulas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473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OBJETIVOS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META 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Descrever a ação de forma clara e RESUMIDA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Motivo e benefício da ação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Procedimento</a:t>
                      </a:r>
                      <a:endParaRPr lang="pt-BR" sz="800" b="0" strike="noStrike" spc="-1" dirty="0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 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Local da ação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Responsável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data de Início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data de Término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 panose="020F0502020204030204"/>
                          <a:ea typeface="Arial" panose="020B0604020202020204"/>
                        </a:rPr>
                        <a:t>Indicar qual é o indicador</a:t>
                      </a:r>
                      <a:endParaRPr lang="pt-BR" sz="800" b="0" strike="noStrike" spc="-1">
                        <a:latin typeface="Arial" panose="020B0604020202020204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vMerge="1">
                  <a:tcPr marL="90000" marR="90000">
                    <a:solidFill>
                      <a:srgbClr val="729FCF"/>
                    </a:solidFill>
                  </a:tcPr>
                </a:tc>
              </a:tr>
              <a:tr h="2278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kern="1200" spc="-1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Formar multiplicadores de conhecimento e disponibilizar para o mercado de trabalho profissionais qualificados para atuarem na produção animal.</a:t>
                      </a: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kern="1200" spc="-1" dirty="0">
                          <a:solidFill>
                            <a:schemeClr val="tx1"/>
                          </a:solidFill>
                          <a:latin typeface="Calibri" panose="020F0502020204030204"/>
                          <a:cs typeface="+mn-cs"/>
                        </a:rPr>
                        <a:t>Meta 1. Disponibilizar ao mercado de trabalho 100% dos egressos/ano.</a:t>
                      </a: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kern="1200" spc="-1" dirty="0">
                          <a:solidFill>
                            <a:schemeClr val="tx1"/>
                          </a:solidFill>
                          <a:latin typeface="Calibri" panose="020F0502020204030204"/>
                          <a:ea typeface="Arial" panose="020B0604020202020204"/>
                          <a:cs typeface="+mn-cs"/>
                        </a:rPr>
                        <a:t>Formar profissionais qualificados para as demandas da produção animal, especialmente no Cerrado e Pantanal.</a:t>
                      </a: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kern="1200" spc="-1" dirty="0">
                          <a:solidFill>
                            <a:schemeClr val="tx1"/>
                          </a:solidFill>
                          <a:latin typeface="Calibri" panose="020F0502020204030204"/>
                          <a:ea typeface="Arial" panose="020B0604020202020204"/>
                          <a:cs typeface="+mn-cs"/>
                        </a:rPr>
                        <a:t>Continuidade do ciclo de transmissão de conhecimento na produção animal; com isso o Agronegócio é alavancado. </a:t>
                      </a: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kern="1200" spc="-1" dirty="0">
                          <a:solidFill>
                            <a:schemeClr val="tx1"/>
                          </a:solidFill>
                          <a:latin typeface="Calibri" panose="020F0502020204030204"/>
                          <a:ea typeface="Arial" panose="020B0604020202020204"/>
                          <a:cs typeface="+mn-cs"/>
                        </a:rPr>
                        <a:t>Melhorando a infraestrutura física para ensino e pesquisa; aumentando o número de docentes específicos para a pós;</a:t>
                      </a: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kern="1200" spc="-1">
                          <a:solidFill>
                            <a:schemeClr val="tx1"/>
                          </a:solidFill>
                          <a:latin typeface="Calibri" panose="020F0502020204030204"/>
                          <a:ea typeface="Arial" panose="020B0604020202020204"/>
                          <a:cs typeface="+mn-cs"/>
                        </a:rPr>
                        <a:t> </a:t>
                      </a:r>
                      <a:endParaRPr lang="pt-BR" sz="800" b="0" strike="noStrike" kern="1200" spc="-1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kern="1200" spc="-1" dirty="0">
                          <a:solidFill>
                            <a:schemeClr val="tx1"/>
                          </a:solidFill>
                          <a:latin typeface="Calibri" panose="020F0502020204030204"/>
                          <a:ea typeface="Arial" panose="020B0604020202020204"/>
                          <a:cs typeface="+mn-cs"/>
                        </a:rPr>
                        <a:t>Unidade de Aquidauana </a:t>
                      </a: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kern="1200" spc="-1" dirty="0">
                          <a:solidFill>
                            <a:schemeClr val="tx1"/>
                          </a:solidFill>
                          <a:latin typeface="Calibri" panose="020F0502020204030204"/>
                          <a:ea typeface="Arial" panose="020B0604020202020204"/>
                          <a:cs typeface="+mn-cs"/>
                        </a:rPr>
                        <a:t>Comissão de Autoavaliação e Coordenação</a:t>
                      </a: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kern="1200" spc="-1" dirty="0">
                          <a:solidFill>
                            <a:schemeClr val="tx1"/>
                          </a:solidFill>
                          <a:latin typeface="Calibri" panose="020F0502020204030204"/>
                          <a:ea typeface="Arial" panose="020B0604020202020204"/>
                          <a:cs typeface="+mn-cs"/>
                        </a:rPr>
                        <a:t>2020</a:t>
                      </a: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kern="1200" spc="-1" dirty="0">
                          <a:solidFill>
                            <a:schemeClr val="tx1"/>
                          </a:solidFill>
                          <a:latin typeface="Calibri" panose="020F0502020204030204"/>
                          <a:ea typeface="Arial" panose="020B0604020202020204"/>
                          <a:cs typeface="+mn-cs"/>
                        </a:rPr>
                        <a:t>2021</a:t>
                      </a: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pt-BR" sz="800" b="0" strike="noStrike" kern="1200" spc="-1" dirty="0">
                          <a:solidFill>
                            <a:schemeClr val="tx1"/>
                          </a:solidFill>
                          <a:latin typeface="Calibri" panose="020F0502020204030204"/>
                          <a:ea typeface="Arial" panose="020B0604020202020204"/>
                          <a:cs typeface="+mn-cs"/>
                        </a:rPr>
                        <a:t>3. Evolução percentual de egressos em relação ao ano anterior disponibilizados para o mercado de trabalho</a:t>
                      </a: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ea typeface="Arial" panose="020B0604020202020204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ea typeface="Arial" panose="020B0604020202020204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800" b="0" strike="noStrike" kern="1200" spc="-1" dirty="0">
                          <a:solidFill>
                            <a:schemeClr val="tx1"/>
                          </a:solidFill>
                          <a:latin typeface="Calibri" panose="020F0502020204030204"/>
                          <a:ea typeface="Arial" panose="020B0604020202020204"/>
                          <a:cs typeface="+mn-cs"/>
                        </a:rPr>
                        <a:t>% EAPA = (Egressos atuantes na PA X 100) / total de egressos titulados no ano</a:t>
                      </a:r>
                      <a:endParaRPr lang="pt-BR" sz="800" b="0" strike="noStrike" kern="1200" spc="-1" dirty="0">
                        <a:solidFill>
                          <a:schemeClr val="tx1"/>
                        </a:solidFill>
                        <a:latin typeface="Calibri" panose="020F0502020204030204"/>
                        <a:cs typeface="+mn-cs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CustomShape 4"/>
          <p:cNvSpPr/>
          <p:nvPr/>
        </p:nvSpPr>
        <p:spPr>
          <a:xfrm>
            <a:off x="265859" y="314003"/>
            <a:ext cx="6366169" cy="3592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14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Arial" panose="020B0604020202020204"/>
              </a:rPr>
              <a:t>OBJETIVO ESTRATÉGICO SELECIONADO: </a:t>
            </a:r>
            <a:r>
              <a:rPr lang="pt-BR" sz="1400" b="1" strike="noStrike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ea typeface="Arial" panose="020B0604020202020204"/>
              </a:rPr>
              <a:t>Resultados para a Sociedade</a:t>
            </a:r>
            <a:endParaRPr lang="pt-BR" sz="1400" b="1" strike="noStrike" spc="-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ea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3"/>
          <p:cNvSpPr/>
          <p:nvPr/>
        </p:nvSpPr>
        <p:spPr>
          <a:xfrm>
            <a:off x="268470" y="822843"/>
            <a:ext cx="5313623" cy="3818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</a:rPr>
              <a:t>Resultados  obtidos com o indicador apresentado – 2020 a 2021</a:t>
            </a:r>
            <a:endParaRPr lang="pt-BR" sz="12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2390199" y="163440"/>
            <a:ext cx="4648554" cy="33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</a:t>
            </a:r>
            <a:endParaRPr lang="pt-BR" sz="2000" b="1" strike="noStrike" spc="-1" dirty="0">
              <a:latin typeface="Arial" panose="020B0604020202020204"/>
            </a:endParaRPr>
          </a:p>
        </p:txBody>
      </p:sp>
      <p:graphicFrame>
        <p:nvGraphicFramePr>
          <p:cNvPr id="14" name="Gráfico 13"/>
          <p:cNvGraphicFramePr/>
          <p:nvPr/>
        </p:nvGraphicFramePr>
        <p:xfrm>
          <a:off x="2624408" y="202244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268470" y="1432898"/>
            <a:ext cx="76037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Relação de alunos ingressantes nos anos 2018 e 2019 e concluintes entre 2020 e 2022 </a:t>
            </a:r>
            <a:endParaRPr lang="pt-BR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3"/>
          <p:cNvSpPr/>
          <p:nvPr/>
        </p:nvSpPr>
        <p:spPr>
          <a:xfrm>
            <a:off x="268470" y="822843"/>
            <a:ext cx="5313623" cy="3818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</a:rPr>
              <a:t>Resultados  obtidos com o indicador apresentado – 2020 a 2021</a:t>
            </a:r>
            <a:endParaRPr lang="pt-BR" sz="12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sp>
        <p:nvSpPr>
          <p:cNvPr id="6" name="CustomShape 2"/>
          <p:cNvSpPr/>
          <p:nvPr/>
        </p:nvSpPr>
        <p:spPr>
          <a:xfrm>
            <a:off x="2390199" y="163440"/>
            <a:ext cx="4648554" cy="33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000" b="1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</a:t>
            </a:r>
            <a:endParaRPr lang="pt-BR" sz="2000" b="1" strike="noStrike" spc="-1" dirty="0">
              <a:latin typeface="Arial" panose="020B0604020202020204"/>
            </a:endParaRPr>
          </a:p>
        </p:txBody>
      </p:sp>
      <p:graphicFrame>
        <p:nvGraphicFramePr>
          <p:cNvPr id="7" name="Gráfico 6"/>
          <p:cNvGraphicFramePr/>
          <p:nvPr/>
        </p:nvGraphicFramePr>
        <p:xfrm>
          <a:off x="-168166" y="1235700"/>
          <a:ext cx="5914120" cy="3134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4866623" y="1389889"/>
          <a:ext cx="3079200" cy="2518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35889" y="3834922"/>
            <a:ext cx="3331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Calibri" panose="020F0502020204030204" pitchFamily="34" charset="0"/>
                <a:cs typeface="Calibri" panose="020F0502020204030204" pitchFamily="34" charset="0"/>
              </a:rPr>
              <a:t>Egressos atuantes na produção animal – 84% (16/19)</a:t>
            </a:r>
            <a:endParaRPr lang="pt-B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594904" y="3905688"/>
            <a:ext cx="140985" cy="12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600164" y="4142168"/>
            <a:ext cx="140985" cy="1281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741148" y="4071402"/>
            <a:ext cx="3467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Calibri" panose="020F0502020204030204" pitchFamily="34" charset="0"/>
                <a:cs typeface="Calibri" panose="020F0502020204030204" pitchFamily="34" charset="0"/>
              </a:rPr>
              <a:t>Egressos não atuantes na produção animal – 16% (3 /19)</a:t>
            </a:r>
            <a:endParaRPr lang="pt-B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955779" y="3829670"/>
            <a:ext cx="3331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Calibri" panose="020F0502020204030204" pitchFamily="34" charset="0"/>
                <a:cs typeface="Calibri" panose="020F0502020204030204" pitchFamily="34" charset="0"/>
              </a:rPr>
              <a:t>Egressos atuantes na PA em doutorado – 50 % (8/16)</a:t>
            </a:r>
            <a:endParaRPr lang="pt-B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814794" y="3900436"/>
            <a:ext cx="140985" cy="128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 11"/>
          <p:cNvSpPr/>
          <p:nvPr/>
        </p:nvSpPr>
        <p:spPr>
          <a:xfrm>
            <a:off x="4820054" y="4136916"/>
            <a:ext cx="140985" cy="1281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4961038" y="4066150"/>
            <a:ext cx="34673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>
                <a:latin typeface="Calibri" panose="020F0502020204030204" pitchFamily="34" charset="0"/>
                <a:cs typeface="Calibri" panose="020F0502020204030204" pitchFamily="34" charset="0"/>
              </a:rPr>
              <a:t>Egressos na PA atuando no campo – 50 % (8/16)</a:t>
            </a:r>
            <a:endParaRPr lang="pt-BR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1056852" y="-99317"/>
            <a:ext cx="5830405" cy="676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66A2B9"/>
                </a:solidFill>
                <a:latin typeface="Gloria Hallelujah"/>
                <a:ea typeface="Gloria Hallelujah"/>
              </a:rPr>
              <a:t>Implantação do Planejamento estratégico</a:t>
            </a:r>
            <a:endParaRPr lang="pt-BR" sz="2400" b="1" strike="noStrike" spc="-1" dirty="0">
              <a:latin typeface="Arial" panose="020B0604020202020204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477980" y="839520"/>
            <a:ext cx="3711247" cy="35928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</a:rPr>
              <a:t>RELATO DO PROCESSO DE IMPLANTAÇÃO</a:t>
            </a:r>
            <a:endParaRPr lang="pt-BR" sz="12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aixaDeTexto 3"/>
          <p:cNvSpPr txBox="1"/>
          <p:nvPr/>
        </p:nvSpPr>
        <p:spPr>
          <a:xfrm>
            <a:off x="804973" y="1166204"/>
            <a:ext cx="7346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Comissão constituída em 2020.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Cronograma de reuniões semanais para implantação.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Identificação de gargalos dos processos da PGZOO.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Análise do ambiente interno e externo.</a:t>
            </a:r>
            <a:endParaRPr lang="pt-BR" sz="1400" dirty="0"/>
          </a:p>
        </p:txBody>
      </p:sp>
      <p:sp>
        <p:nvSpPr>
          <p:cNvPr id="11" name="CustomShape 1"/>
          <p:cNvSpPr/>
          <p:nvPr/>
        </p:nvSpPr>
        <p:spPr>
          <a:xfrm>
            <a:off x="114091" y="2120311"/>
            <a:ext cx="6323458" cy="49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171450" indent="-171450"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1200" b="1" strike="noStrike" spc="-1" dirty="0">
                <a:solidFill>
                  <a:schemeClr val="tx2"/>
                </a:solidFill>
                <a:latin typeface="Lato"/>
                <a:ea typeface="Lato"/>
              </a:rPr>
              <a:t>Desafios no processo de implantação do planejamento estratégico</a:t>
            </a:r>
            <a:endParaRPr lang="pt-BR" sz="1200" b="0" strike="noStrike" spc="-1" dirty="0">
              <a:solidFill>
                <a:schemeClr val="tx2"/>
              </a:solidFill>
              <a:latin typeface="Arial" panose="020B0604020202020204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773078" y="2354468"/>
            <a:ext cx="734637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Troca da Comissão e da Coordenação do Programa.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Falta de experiência na área de ADM para elaboração do Planejamento Estratégico, baseados no material enviado pela PROPPI – proposta resumida.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Morosidade na obtenção de alguns dados.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Pandemia Covid-19.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14" name="CustomShape 1"/>
          <p:cNvSpPr/>
          <p:nvPr/>
        </p:nvSpPr>
        <p:spPr>
          <a:xfrm>
            <a:off x="0" y="3505134"/>
            <a:ext cx="6712528" cy="491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171450" indent="-171450" algn="ctr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pt-BR" sz="1200" b="1" strike="noStrike" spc="-1" dirty="0">
                <a:solidFill>
                  <a:schemeClr val="tx2"/>
                </a:solidFill>
                <a:latin typeface="Lato"/>
                <a:ea typeface="Lato"/>
              </a:rPr>
              <a:t>Conquistas no processo de implantação do planejamento estratégico</a:t>
            </a:r>
            <a:endParaRPr lang="pt-BR" sz="1200" b="0" strike="noStrike" spc="-1" dirty="0">
              <a:solidFill>
                <a:schemeClr val="tx2"/>
              </a:solidFill>
              <a:latin typeface="Arial" panose="020B0604020202020204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773075" y="3758425"/>
            <a:ext cx="7346373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Desenvolvimento de metas e objetivos que auxiliaram nas tomadas de decisão.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Obtenção de um panorama geral sobre a situação dos alunos junto ao Programa.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Envio de 21 processos de diplomação que estavam retidos administrativamente.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400" dirty="0"/>
              <a:t>Reestabelecimento do contato com egressos do Programa.</a:t>
            </a:r>
            <a:endParaRPr lang="pt-B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1"/>
          <a:srcRect l="1840" t="23487" r="45862" b="20497"/>
          <a:stretch>
            <a:fillRect/>
          </a:stretch>
        </p:blipFill>
        <p:spPr>
          <a:xfrm>
            <a:off x="945929" y="861848"/>
            <a:ext cx="6667162" cy="4014952"/>
          </a:xfrm>
          <a:prstGeom prst="rect">
            <a:avLst/>
          </a:prstGeom>
        </p:spPr>
      </p:pic>
      <p:sp>
        <p:nvSpPr>
          <p:cNvPr id="6" name="CustomShape 3"/>
          <p:cNvSpPr/>
          <p:nvPr/>
        </p:nvSpPr>
        <p:spPr>
          <a:xfrm>
            <a:off x="294290" y="266700"/>
            <a:ext cx="6768662" cy="3818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</a:rPr>
              <a:t>PROPOSTA DE PLANILHA DE ACOMPANHAMENTO DO PLANEJAMENTO ESTRATÉTGICO</a:t>
            </a:r>
            <a:endParaRPr lang="pt-BR" sz="12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1"/>
          <a:srcRect l="1724" t="26144" r="27087" b="52186"/>
          <a:stretch>
            <a:fillRect/>
          </a:stretch>
        </p:blipFill>
        <p:spPr>
          <a:xfrm>
            <a:off x="192667" y="2358256"/>
            <a:ext cx="8758665" cy="1499040"/>
          </a:xfrm>
          <a:prstGeom prst="rect">
            <a:avLst/>
          </a:prstGeom>
        </p:spPr>
      </p:pic>
      <p:sp>
        <p:nvSpPr>
          <p:cNvPr id="3" name="CustomShape 3"/>
          <p:cNvSpPr/>
          <p:nvPr/>
        </p:nvSpPr>
        <p:spPr>
          <a:xfrm>
            <a:off x="767255" y="1160079"/>
            <a:ext cx="6768662" cy="3818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65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to"/>
                <a:ea typeface="Lato"/>
              </a:rPr>
              <a:t>PROPOSTA DE PLANILHA DE ACOMPANHAMENTO DO PLANEJAMENTO ESTRATÉTGICO</a:t>
            </a:r>
            <a:endParaRPr lang="pt-BR" sz="1200" b="0" strike="noStrike" spc="-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585720" y="793440"/>
            <a:ext cx="4975920" cy="86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Obrigado!</a:t>
            </a:r>
            <a:endParaRPr lang="pt-BR" sz="5000" b="0" strike="noStrike" spc="-1">
              <a:latin typeface="Arial" panose="020B0604020202020204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634320" y="1793160"/>
            <a:ext cx="397800" cy="398160"/>
          </a:xfrm>
          <a:custGeom>
            <a:avLst/>
            <a:gdLst/>
            <a:ahLst/>
            <a:cxnLst/>
            <a:rect l="l" t="t" r="r" b="b"/>
            <a:pathLst>
              <a:path w="10860" h="10872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accent1"/>
          </a:solidFill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1" name="CustomShape 3"/>
          <p:cNvSpPr/>
          <p:nvPr/>
        </p:nvSpPr>
        <p:spPr>
          <a:xfrm>
            <a:off x="634320" y="3814200"/>
            <a:ext cx="4671360" cy="477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2" name="CustomShape 4"/>
          <p:cNvSpPr/>
          <p:nvPr/>
        </p:nvSpPr>
        <p:spPr>
          <a:xfrm>
            <a:off x="1222560" y="1843560"/>
            <a:ext cx="2476168" cy="58332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Facebook: @pgzoouems</a:t>
            </a:r>
            <a:endParaRPr lang="pt-BR" sz="1600" b="0" strike="noStrike" spc="-1" dirty="0">
              <a:solidFill>
                <a:srgbClr val="3D6D7F"/>
              </a:solidFill>
              <a:latin typeface="Arial" panose="020B0604020202020204"/>
              <a:ea typeface="Arial" panose="020B0604020202020204"/>
            </a:endParaRPr>
          </a:p>
          <a:p>
            <a:pPr>
              <a:lnSpc>
                <a:spcPct val="100000"/>
              </a:lnSpc>
            </a:pPr>
            <a:r>
              <a:rPr lang="pt-BR" sz="1600" spc="-1" dirty="0">
                <a:solidFill>
                  <a:srgbClr val="3D6D7F"/>
                </a:solidFill>
                <a:latin typeface="Arial" panose="020B0604020202020204"/>
              </a:rPr>
              <a:t>Instagram: @pgzoouems</a:t>
            </a:r>
            <a:endParaRPr lang="pt-BR" sz="1600" b="0" strike="noStrike" spc="-1" dirty="0">
              <a:latin typeface="Arial" panose="020B0604020202020204"/>
            </a:endParaRPr>
          </a:p>
        </p:txBody>
      </p:sp>
      <p:pic>
        <p:nvPicPr>
          <p:cNvPr id="373" name="Imagem 3"/>
          <p:cNvPicPr/>
          <p:nvPr/>
        </p:nvPicPr>
        <p:blipFill>
          <a:blip r:embed="rId1"/>
          <a:stretch>
            <a:fillRect/>
          </a:stretch>
        </p:blipFill>
        <p:spPr>
          <a:xfrm>
            <a:off x="634320" y="2500200"/>
            <a:ext cx="406080" cy="398160"/>
          </a:xfrm>
          <a:prstGeom prst="rect">
            <a:avLst/>
          </a:prstGeom>
          <a:ln>
            <a:noFill/>
          </a:ln>
        </p:spPr>
      </p:pic>
      <p:sp>
        <p:nvSpPr>
          <p:cNvPr id="374" name="CustomShape 5"/>
          <p:cNvSpPr/>
          <p:nvPr/>
        </p:nvSpPr>
        <p:spPr>
          <a:xfrm>
            <a:off x="1198800" y="2529720"/>
            <a:ext cx="1907280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(67) 3904-2060</a:t>
            </a:r>
            <a:endParaRPr lang="pt-BR" sz="1600" b="0" strike="noStrike" spc="-1" dirty="0">
              <a:latin typeface="Arial" panose="020B0604020202020204"/>
            </a:endParaRPr>
          </a:p>
        </p:txBody>
      </p:sp>
      <p:pic>
        <p:nvPicPr>
          <p:cNvPr id="375" name="Imagem 6"/>
          <p:cNvPicPr/>
          <p:nvPr/>
        </p:nvPicPr>
        <p:blipFill>
          <a:blip r:embed="rId2"/>
          <a:stretch>
            <a:fillRect/>
          </a:stretch>
        </p:blipFill>
        <p:spPr>
          <a:xfrm>
            <a:off x="533160" y="3160440"/>
            <a:ext cx="499320" cy="304200"/>
          </a:xfrm>
          <a:prstGeom prst="rect">
            <a:avLst/>
          </a:prstGeom>
          <a:ln>
            <a:noFill/>
          </a:ln>
        </p:spPr>
      </p:pic>
      <p:sp>
        <p:nvSpPr>
          <p:cNvPr id="376" name="CustomShape 6"/>
          <p:cNvSpPr/>
          <p:nvPr/>
        </p:nvSpPr>
        <p:spPr>
          <a:xfrm>
            <a:off x="1209240" y="3171960"/>
            <a:ext cx="1688517" cy="3371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 dirty="0">
                <a:solidFill>
                  <a:srgbClr val="3D6D7F"/>
                </a:solidFill>
                <a:latin typeface="Arial" panose="020B0604020202020204"/>
                <a:ea typeface="Arial" panose="020B0604020202020204"/>
              </a:rPr>
              <a:t>pgzoo@uems.br</a:t>
            </a:r>
            <a:endParaRPr lang="pt-BR" sz="16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2920</Words>
  <Application>WPS Presentation</Application>
  <PresentationFormat>Apresentação na tela (16:9)</PresentationFormat>
  <Paragraphs>137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8</vt:i4>
      </vt:variant>
    </vt:vector>
  </HeadingPairs>
  <TitlesOfParts>
    <vt:vector size="25" baseType="lpstr">
      <vt:lpstr>Arial</vt:lpstr>
      <vt:lpstr>SimSun</vt:lpstr>
      <vt:lpstr>Wingdings</vt:lpstr>
      <vt:lpstr>Arial</vt:lpstr>
      <vt:lpstr>Symbol</vt:lpstr>
      <vt:lpstr>Lato</vt:lpstr>
      <vt:lpstr>Liberation Mono</vt:lpstr>
      <vt:lpstr>Gloria Hallelujah</vt:lpstr>
      <vt:lpstr>DejaVu Sans</vt:lpstr>
      <vt:lpstr>Calibri</vt:lpstr>
      <vt:lpstr>Calibri</vt:lpstr>
      <vt:lpstr>Microsoft YaHei</vt:lpstr>
      <vt:lpstr>Arial Unicode MS</vt:lpstr>
      <vt:lpstr>Office Theme</vt:lpstr>
      <vt:lpstr>Office Theme</vt:lpstr>
      <vt:lpstr>Office Theme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de Trabalho</dc:title>
  <dc:creator>Fábio</dc:creator>
  <cp:lastModifiedBy>eduardo.faca</cp:lastModifiedBy>
  <cp:revision>50</cp:revision>
  <dcterms:created xsi:type="dcterms:W3CDTF">2022-09-19T14:49:58Z</dcterms:created>
  <dcterms:modified xsi:type="dcterms:W3CDTF">2022-09-19T14:50:27Z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  <property fmtid="{D5CDD505-2E9C-101B-9397-08002B2CF9AE}" pid="12" name="ICV">
    <vt:lpwstr>808818C0547A4C64826C721AF4B2DB90</vt:lpwstr>
  </property>
  <property fmtid="{D5CDD505-2E9C-101B-9397-08002B2CF9AE}" pid="13" name="KSOProductBuildVer">
    <vt:lpwstr>1046-11.2.0.11306</vt:lpwstr>
  </property>
</Properties>
</file>