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</p:sldIdLst>
  <p:sldSz cx="9144000" cy="5143500" type="screen16x9"/>
  <p:notesSz cx="7559675" cy="1069149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6" Type="http://schemas.openxmlformats.org/officeDocument/2006/relationships/theme" Target="../theme/theme4.xml"/><Relationship Id="rId15" Type="http://schemas.openxmlformats.org/officeDocument/2006/relationships/hyperlink" Target="http://bit.ly/2TtBDfr" TargetMode="External"/><Relationship Id="rId14" Type="http://schemas.openxmlformats.org/officeDocument/2006/relationships/hyperlink" Target="http://bit.ly/2TyoMsr" TargetMode="External"/><Relationship Id="rId13" Type="http://schemas.openxmlformats.org/officeDocument/2006/relationships/hyperlink" Target="http://bit.ly/2Tynxth" TargetMode="Externa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797840" y="652320"/>
            <a:ext cx="5687640" cy="3992040"/>
          </a:xfrm>
          <a:custGeom>
            <a:avLst/>
            <a:gdLst/>
            <a:ahLst/>
            <a:cxnLst/>
            <a:rect l="l" t="t" r="r" b="b"/>
            <a:pathLst>
              <a:path w="13796" h="14030">
                <a:moveTo>
                  <a:pt x="11018" y="1"/>
                </a:moveTo>
                <a:lnTo>
                  <a:pt x="0" y="3021"/>
                </a:lnTo>
                <a:lnTo>
                  <a:pt x="2769" y="14030"/>
                </a:lnTo>
                <a:cubicBezTo>
                  <a:pt x="5639" y="13612"/>
                  <a:pt x="8500" y="13135"/>
                  <a:pt x="11353" y="12608"/>
                </a:cubicBezTo>
                <a:cubicBezTo>
                  <a:pt x="11294" y="11771"/>
                  <a:pt x="11244" y="10935"/>
                  <a:pt x="11202" y="10098"/>
                </a:cubicBezTo>
                <a:cubicBezTo>
                  <a:pt x="12064" y="9789"/>
                  <a:pt x="12925" y="9504"/>
                  <a:pt x="13795" y="9245"/>
                </a:cubicBezTo>
                <a:cubicBezTo>
                  <a:pt x="12917" y="9128"/>
                  <a:pt x="12039" y="9036"/>
                  <a:pt x="11152" y="8985"/>
                </a:cubicBezTo>
                <a:cubicBezTo>
                  <a:pt x="11018" y="5999"/>
                  <a:pt x="10976" y="3004"/>
                  <a:pt x="110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2243520" y="709200"/>
            <a:ext cx="5466960" cy="3684240"/>
          </a:xfrm>
          <a:custGeom>
            <a:avLst/>
            <a:gdLst/>
            <a:ahLst/>
            <a:cxnLst/>
            <a:rect l="l" t="t" r="r" b="b"/>
            <a:pathLst>
              <a:path w="13261" h="13189">
                <a:moveTo>
                  <a:pt x="11288" y="337"/>
                </a:moveTo>
                <a:cubicBezTo>
                  <a:pt x="10886" y="3230"/>
                  <a:pt x="10563" y="6138"/>
                  <a:pt x="10326" y="9047"/>
                </a:cubicBezTo>
                <a:lnTo>
                  <a:pt x="10326" y="9047"/>
                </a:lnTo>
                <a:cubicBezTo>
                  <a:pt x="10302" y="9119"/>
                  <a:pt x="10324" y="9201"/>
                  <a:pt x="10411" y="9227"/>
                </a:cubicBezTo>
                <a:lnTo>
                  <a:pt x="10411" y="9227"/>
                </a:lnTo>
                <a:cubicBezTo>
                  <a:pt x="10424" y="9231"/>
                  <a:pt x="10437" y="9234"/>
                  <a:pt x="10451" y="9235"/>
                </a:cubicBezTo>
                <a:lnTo>
                  <a:pt x="10451" y="9235"/>
                </a:lnTo>
                <a:cubicBezTo>
                  <a:pt x="11077" y="9356"/>
                  <a:pt x="11699" y="9489"/>
                  <a:pt x="12316" y="9639"/>
                </a:cubicBezTo>
                <a:lnTo>
                  <a:pt x="12316" y="9639"/>
                </a:lnTo>
                <a:cubicBezTo>
                  <a:pt x="11658" y="9760"/>
                  <a:pt x="11003" y="9893"/>
                  <a:pt x="10349" y="10035"/>
                </a:cubicBezTo>
                <a:cubicBezTo>
                  <a:pt x="10282" y="10060"/>
                  <a:pt x="10232" y="10118"/>
                  <a:pt x="10232" y="10194"/>
                </a:cubicBezTo>
                <a:cubicBezTo>
                  <a:pt x="10177" y="10980"/>
                  <a:pt x="10122" y="11767"/>
                  <a:pt x="10073" y="12553"/>
                </a:cubicBezTo>
                <a:lnTo>
                  <a:pt x="10073" y="12553"/>
                </a:lnTo>
                <a:cubicBezTo>
                  <a:pt x="7267" y="12713"/>
                  <a:pt x="4468" y="12818"/>
                  <a:pt x="1662" y="12876"/>
                </a:cubicBezTo>
                <a:lnTo>
                  <a:pt x="1662" y="12876"/>
                </a:lnTo>
                <a:cubicBezTo>
                  <a:pt x="1214" y="9210"/>
                  <a:pt x="774" y="5551"/>
                  <a:pt x="334" y="1893"/>
                </a:cubicBezTo>
                <a:lnTo>
                  <a:pt x="334" y="1893"/>
                </a:lnTo>
                <a:lnTo>
                  <a:pt x="11288" y="337"/>
                </a:lnTo>
                <a:close/>
                <a:moveTo>
                  <a:pt x="11464" y="0"/>
                </a:moveTo>
                <a:cubicBezTo>
                  <a:pt x="11452" y="0"/>
                  <a:pt x="11440" y="1"/>
                  <a:pt x="11428" y="4"/>
                </a:cubicBezTo>
                <a:lnTo>
                  <a:pt x="117" y="1610"/>
                </a:lnTo>
                <a:cubicBezTo>
                  <a:pt x="50" y="1627"/>
                  <a:pt x="0" y="1686"/>
                  <a:pt x="9" y="1761"/>
                </a:cubicBezTo>
                <a:cubicBezTo>
                  <a:pt x="460" y="5517"/>
                  <a:pt x="912" y="9273"/>
                  <a:pt x="1364" y="13038"/>
                </a:cubicBezTo>
                <a:cubicBezTo>
                  <a:pt x="1364" y="13122"/>
                  <a:pt x="1439" y="13189"/>
                  <a:pt x="1523" y="13189"/>
                </a:cubicBezTo>
                <a:cubicBezTo>
                  <a:pt x="4426" y="13130"/>
                  <a:pt x="7320" y="13021"/>
                  <a:pt x="10223" y="12854"/>
                </a:cubicBezTo>
                <a:cubicBezTo>
                  <a:pt x="10307" y="12854"/>
                  <a:pt x="10374" y="12787"/>
                  <a:pt x="10374" y="12703"/>
                </a:cubicBezTo>
                <a:cubicBezTo>
                  <a:pt x="10421" y="11909"/>
                  <a:pt x="10477" y="11116"/>
                  <a:pt x="10532" y="10322"/>
                </a:cubicBezTo>
                <a:lnTo>
                  <a:pt x="10532" y="10322"/>
                </a:lnTo>
                <a:cubicBezTo>
                  <a:pt x="11386" y="10130"/>
                  <a:pt x="12240" y="9962"/>
                  <a:pt x="13101" y="9817"/>
                </a:cubicBezTo>
                <a:cubicBezTo>
                  <a:pt x="13260" y="9792"/>
                  <a:pt x="13243" y="9549"/>
                  <a:pt x="13101" y="9516"/>
                </a:cubicBezTo>
                <a:cubicBezTo>
                  <a:pt x="12290" y="9301"/>
                  <a:pt x="11471" y="9117"/>
                  <a:pt x="10645" y="8955"/>
                </a:cubicBezTo>
                <a:lnTo>
                  <a:pt x="10645" y="8955"/>
                </a:lnTo>
                <a:cubicBezTo>
                  <a:pt x="10894" y="6022"/>
                  <a:pt x="11217" y="3105"/>
                  <a:pt x="11629" y="197"/>
                </a:cubicBezTo>
                <a:cubicBezTo>
                  <a:pt x="11651" y="92"/>
                  <a:pt x="11566" y="0"/>
                  <a:pt x="114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114840" y="134640"/>
            <a:ext cx="1762560" cy="1887840"/>
            <a:chOff x="114840" y="134640"/>
            <a:chExt cx="1762560" cy="1887840"/>
          </a:xfrm>
        </p:grpSpPr>
        <p:sp>
          <p:nvSpPr>
            <p:cNvPr id="3" name="CustomShape 4"/>
            <p:cNvSpPr/>
            <p:nvPr/>
          </p:nvSpPr>
          <p:spPr>
            <a:xfrm rot="16200000">
              <a:off x="105480" y="13910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16200000">
              <a:off x="9360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 rot="16200000">
              <a:off x="1202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 rot="16200000">
              <a:off x="1242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 rot="16200000">
              <a:off x="339840" y="118656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 rot="16200000">
              <a:off x="324360" y="7452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 rot="16200000">
              <a:off x="3456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27"/>
            <p:cNvSpPr/>
            <p:nvPr/>
          </p:nvSpPr>
          <p:spPr>
            <a:xfrm rot="16200000">
              <a:off x="12744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CustomShape 28"/>
            <p:cNvSpPr/>
            <p:nvPr/>
          </p:nvSpPr>
          <p:spPr>
            <a:xfrm rot="10636200">
              <a:off x="1610280" y="2145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rot="16200000">
              <a:off x="337680" y="1637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rot="16200000">
              <a:off x="104040" y="1819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rot="16200000">
              <a:off x="1509120" y="5252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" name="Group 38"/>
          <p:cNvGrpSpPr/>
          <p:nvPr/>
        </p:nvGrpSpPr>
        <p:grpSpPr>
          <a:xfrm>
            <a:off x="7167960" y="3021480"/>
            <a:ext cx="1762920" cy="1888560"/>
            <a:chOff x="7167960" y="3021480"/>
            <a:chExt cx="1762920" cy="1888560"/>
          </a:xfrm>
        </p:grpSpPr>
        <p:sp>
          <p:nvSpPr>
            <p:cNvPr id="38" name="CustomShape 39"/>
            <p:cNvSpPr/>
            <p:nvPr/>
          </p:nvSpPr>
          <p:spPr>
            <a:xfrm rot="5400000">
              <a:off x="8676000" y="3518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CustomShape 40"/>
            <p:cNvSpPr/>
            <p:nvPr/>
          </p:nvSpPr>
          <p:spPr>
            <a:xfrm rot="5400000">
              <a:off x="873180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CustomShape 41"/>
            <p:cNvSpPr/>
            <p:nvPr/>
          </p:nvSpPr>
          <p:spPr>
            <a:xfrm rot="5400000">
              <a:off x="87192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42"/>
            <p:cNvSpPr/>
            <p:nvPr/>
          </p:nvSpPr>
          <p:spPr>
            <a:xfrm rot="5400000">
              <a:off x="87012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43"/>
            <p:cNvSpPr/>
            <p:nvPr/>
          </p:nvSpPr>
          <p:spPr>
            <a:xfrm rot="5400000">
              <a:off x="8467560" y="368928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44"/>
            <p:cNvSpPr/>
            <p:nvPr/>
          </p:nvSpPr>
          <p:spPr>
            <a:xfrm rot="5400000">
              <a:off x="8465760" y="41076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45"/>
            <p:cNvSpPr/>
            <p:nvPr/>
          </p:nvSpPr>
          <p:spPr>
            <a:xfrm rot="5400000">
              <a:off x="84654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46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47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48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49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50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51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2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53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4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55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56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57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58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59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60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62"/>
            <p:cNvSpPr/>
            <p:nvPr/>
          </p:nvSpPr>
          <p:spPr>
            <a:xfrm rot="5400000">
              <a:off x="75366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63"/>
            <p:cNvSpPr/>
            <p:nvPr/>
          </p:nvSpPr>
          <p:spPr>
            <a:xfrm rot="21436200">
              <a:off x="7170840" y="46947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CustomShape 64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CustomShape 65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" name="CustomShape 66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CustomShape 67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68"/>
            <p:cNvSpPr/>
            <p:nvPr/>
          </p:nvSpPr>
          <p:spPr>
            <a:xfrm rot="5400000">
              <a:off x="8444160" y="32724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69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70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71"/>
            <p:cNvSpPr/>
            <p:nvPr/>
          </p:nvSpPr>
          <p:spPr>
            <a:xfrm rot="5400000">
              <a:off x="8703000" y="3056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72"/>
            <p:cNvSpPr/>
            <p:nvPr/>
          </p:nvSpPr>
          <p:spPr>
            <a:xfrm rot="5400000">
              <a:off x="7297920" y="43506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" name="CustomShape 73"/>
          <p:cNvSpPr/>
          <p:nvPr/>
        </p:nvSpPr>
        <p:spPr>
          <a:xfrm rot="7631400">
            <a:off x="7611480" y="198000"/>
            <a:ext cx="1086840" cy="81036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73" name="Group 74"/>
          <p:cNvGrpSpPr/>
          <p:nvPr/>
        </p:nvGrpSpPr>
        <p:grpSpPr>
          <a:xfrm>
            <a:off x="-110880" y="3994920"/>
            <a:ext cx="2216160" cy="795600"/>
            <a:chOff x="-110880" y="3994920"/>
            <a:chExt cx="2216160" cy="795600"/>
          </a:xfrm>
        </p:grpSpPr>
        <p:sp>
          <p:nvSpPr>
            <p:cNvPr id="74" name="CustomShape 75"/>
            <p:cNvSpPr/>
            <p:nvPr/>
          </p:nvSpPr>
          <p:spPr>
            <a:xfrm>
              <a:off x="-110160" y="3994920"/>
              <a:ext cx="503280" cy="54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CustomShape 76"/>
            <p:cNvSpPr/>
            <p:nvPr/>
          </p:nvSpPr>
          <p:spPr>
            <a:xfrm>
              <a:off x="-110880" y="4129920"/>
              <a:ext cx="1027080" cy="8208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77"/>
            <p:cNvSpPr/>
            <p:nvPr/>
          </p:nvSpPr>
          <p:spPr>
            <a:xfrm>
              <a:off x="-109800" y="4317120"/>
              <a:ext cx="1488240" cy="7956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78"/>
            <p:cNvSpPr/>
            <p:nvPr/>
          </p:nvSpPr>
          <p:spPr>
            <a:xfrm>
              <a:off x="-108360" y="4479120"/>
              <a:ext cx="1858680" cy="763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79"/>
            <p:cNvSpPr/>
            <p:nvPr/>
          </p:nvSpPr>
          <p:spPr>
            <a:xfrm>
              <a:off x="-109440" y="4663800"/>
              <a:ext cx="2214720" cy="12672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9" name="CustomShape 80"/>
          <p:cNvSpPr/>
          <p:nvPr/>
        </p:nvSpPr>
        <p:spPr>
          <a:xfrm>
            <a:off x="3095280" y="3246120"/>
            <a:ext cx="2390760" cy="107280"/>
          </a:xfrm>
          <a:custGeom>
            <a:avLst/>
            <a:gdLst/>
            <a:ahLst/>
            <a:cxnLst/>
            <a:rect l="l" t="t" r="r" b="b"/>
            <a:pathLst>
              <a:path w="15953" h="747">
                <a:moveTo>
                  <a:pt x="14696" y="0"/>
                </a:moveTo>
                <a:cubicBezTo>
                  <a:pt x="13740" y="0"/>
                  <a:pt x="12771" y="77"/>
                  <a:pt x="11829" y="95"/>
                </a:cubicBezTo>
                <a:cubicBezTo>
                  <a:pt x="10507" y="119"/>
                  <a:pt x="9172" y="155"/>
                  <a:pt x="7850" y="179"/>
                </a:cubicBezTo>
                <a:cubicBezTo>
                  <a:pt x="6564" y="191"/>
                  <a:pt x="5278" y="215"/>
                  <a:pt x="3991" y="227"/>
                </a:cubicBezTo>
                <a:cubicBezTo>
                  <a:pt x="3882" y="228"/>
                  <a:pt x="3773" y="228"/>
                  <a:pt x="3664" y="228"/>
                </a:cubicBezTo>
                <a:cubicBezTo>
                  <a:pt x="3250" y="228"/>
                  <a:pt x="2833" y="223"/>
                  <a:pt x="2417" y="223"/>
                </a:cubicBezTo>
                <a:cubicBezTo>
                  <a:pt x="1671" y="223"/>
                  <a:pt x="926" y="242"/>
                  <a:pt x="193" y="347"/>
                </a:cubicBezTo>
                <a:cubicBezTo>
                  <a:pt x="0" y="371"/>
                  <a:pt x="85" y="624"/>
                  <a:pt x="229" y="648"/>
                </a:cubicBezTo>
                <a:cubicBezTo>
                  <a:pt x="807" y="724"/>
                  <a:pt x="1396" y="746"/>
                  <a:pt x="1985" y="746"/>
                </a:cubicBezTo>
                <a:cubicBezTo>
                  <a:pt x="2694" y="746"/>
                  <a:pt x="3404" y="714"/>
                  <a:pt x="4100" y="708"/>
                </a:cubicBezTo>
                <a:cubicBezTo>
                  <a:pt x="5386" y="684"/>
                  <a:pt x="6672" y="672"/>
                  <a:pt x="7970" y="648"/>
                </a:cubicBezTo>
                <a:cubicBezTo>
                  <a:pt x="9220" y="624"/>
                  <a:pt x="10471" y="600"/>
                  <a:pt x="11721" y="576"/>
                </a:cubicBezTo>
                <a:cubicBezTo>
                  <a:pt x="13031" y="540"/>
                  <a:pt x="14390" y="600"/>
                  <a:pt x="15700" y="419"/>
                </a:cubicBezTo>
                <a:cubicBezTo>
                  <a:pt x="15940" y="395"/>
                  <a:pt x="15952" y="59"/>
                  <a:pt x="15700" y="35"/>
                </a:cubicBezTo>
                <a:cubicBezTo>
                  <a:pt x="15368" y="10"/>
                  <a:pt x="15033" y="0"/>
                  <a:pt x="146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81"/>
          <p:cNvSpPr/>
          <p:nvPr/>
        </p:nvSpPr>
        <p:spPr>
          <a:xfrm rot="7631400">
            <a:off x="8199360" y="885600"/>
            <a:ext cx="725760" cy="54144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PlaceHolder 82"/>
          <p:cNvSpPr>
            <a:spLocks noGrp="1"/>
          </p:cNvSpPr>
          <p:nvPr>
            <p:ph type="title"/>
          </p:nvPr>
        </p:nvSpPr>
        <p:spPr>
          <a:xfrm>
            <a:off x="585720" y="796320"/>
            <a:ext cx="497592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2" name="PlaceHolder 8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"/>
          <p:cNvGrpSpPr/>
          <p:nvPr/>
        </p:nvGrpSpPr>
        <p:grpSpPr>
          <a:xfrm>
            <a:off x="153360" y="3234960"/>
            <a:ext cx="1887840" cy="1762920"/>
            <a:chOff x="153360" y="3234960"/>
            <a:chExt cx="1887840" cy="1762920"/>
          </a:xfrm>
        </p:grpSpPr>
        <p:sp>
          <p:nvSpPr>
            <p:cNvPr id="120" name="CustomShape 2"/>
            <p:cNvSpPr/>
            <p:nvPr/>
          </p:nvSpPr>
          <p:spPr>
            <a:xfrm rot="10800000">
              <a:off x="1344960" y="480780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CustomShape 3"/>
            <p:cNvSpPr/>
            <p:nvPr/>
          </p:nvSpPr>
          <p:spPr>
            <a:xfrm rot="10800000">
              <a:off x="930960" y="48200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CustomShape 4"/>
            <p:cNvSpPr/>
            <p:nvPr/>
          </p:nvSpPr>
          <p:spPr>
            <a:xfrm rot="10800000">
              <a:off x="525600" y="48016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5"/>
            <p:cNvSpPr/>
            <p:nvPr/>
          </p:nvSpPr>
          <p:spPr>
            <a:xfrm rot="10800000">
              <a:off x="153360" y="4781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CustomShape 6"/>
            <p:cNvSpPr/>
            <p:nvPr/>
          </p:nvSpPr>
          <p:spPr>
            <a:xfrm rot="10800000">
              <a:off x="1170720" y="4569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CustomShape 7"/>
            <p:cNvSpPr/>
            <p:nvPr/>
          </p:nvSpPr>
          <p:spPr>
            <a:xfrm rot="10800000">
              <a:off x="732240" y="456444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CustomShape 8"/>
            <p:cNvSpPr/>
            <p:nvPr/>
          </p:nvSpPr>
          <p:spPr>
            <a:xfrm rot="10800000">
              <a:off x="375120" y="4565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CustomShape 9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10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CustomShape 11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" name="CustomShape 12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" name="CustomShape 13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" name="CustomShape 14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" name="CustomShape 15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4" name="CustomShape 16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5" name="CustomShape 17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CustomShape 18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CustomShape 19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20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CustomShape 21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CustomShape 22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CustomShape 23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24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CustomShape 25"/>
            <p:cNvSpPr/>
            <p:nvPr/>
          </p:nvSpPr>
          <p:spPr>
            <a:xfrm rot="10800000">
              <a:off x="298800" y="36363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26"/>
            <p:cNvSpPr/>
            <p:nvPr/>
          </p:nvSpPr>
          <p:spPr>
            <a:xfrm rot="5236200">
              <a:off x="168480" y="3302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27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28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CustomShape 29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30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CustomShape 31"/>
            <p:cNvSpPr/>
            <p:nvPr/>
          </p:nvSpPr>
          <p:spPr>
            <a:xfrm rot="10800000">
              <a:off x="1591560" y="45756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CustomShape 32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33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34"/>
            <p:cNvSpPr/>
            <p:nvPr/>
          </p:nvSpPr>
          <p:spPr>
            <a:xfrm rot="10800000">
              <a:off x="1802880" y="48049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CustomShape 35"/>
            <p:cNvSpPr/>
            <p:nvPr/>
          </p:nvSpPr>
          <p:spPr>
            <a:xfrm rot="10800000">
              <a:off x="509400" y="33998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4" name="Group 36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155" name="CustomShape 37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38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39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0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41"/>
            <p:cNvSpPr/>
            <p:nvPr/>
          </p:nvSpPr>
          <p:spPr>
            <a:xfrm>
              <a:off x="7765200" y="366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42"/>
            <p:cNvSpPr/>
            <p:nvPr/>
          </p:nvSpPr>
          <p:spPr>
            <a:xfrm>
              <a:off x="8186040" y="3474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43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44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45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46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47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48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49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50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CustomShape 51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52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53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54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55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56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5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5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CustomShape 59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60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61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62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63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64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65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66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67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68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69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CustomShape 70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9" name="PlaceHolder 7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0" name="PlaceHolder 7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1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228" name="CustomShape 2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CustomShape 3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CustomShape 4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5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6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CustomShape 7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CustomShape 8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9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" name="CustomShape 10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" name="CustomShape 11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CustomShape 12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CustomShape 13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" name="CustomShape 14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1" name="CustomShape 15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CustomShape 16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CustomShape 1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" name="CustomShape 1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CustomShape 19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CustomShape 20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CustomShape 21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" name="CustomShape 22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" name="CustomShape 23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0" name="CustomShape 24"/>
          <p:cNvSpPr/>
          <p:nvPr/>
        </p:nvSpPr>
        <p:spPr>
          <a:xfrm>
            <a:off x="8740800" y="2107440"/>
            <a:ext cx="263880" cy="134280"/>
          </a:xfrm>
          <a:custGeom>
            <a:avLst/>
            <a:gdLst/>
            <a:ahLst/>
            <a:cxnLst/>
            <a:rect l="l" t="t" r="r" b="b"/>
            <a:pathLst>
              <a:path w="3860" h="1969">
                <a:moveTo>
                  <a:pt x="1879" y="0"/>
                </a:moveTo>
                <a:cubicBezTo>
                  <a:pt x="1814" y="0"/>
                  <a:pt x="1746" y="25"/>
                  <a:pt x="1683" y="81"/>
                </a:cubicBezTo>
                <a:cubicBezTo>
                  <a:pt x="1563" y="189"/>
                  <a:pt x="1491" y="333"/>
                  <a:pt x="1443" y="478"/>
                </a:cubicBezTo>
                <a:cubicBezTo>
                  <a:pt x="1046" y="454"/>
                  <a:pt x="661" y="430"/>
                  <a:pt x="265" y="405"/>
                </a:cubicBezTo>
                <a:cubicBezTo>
                  <a:pt x="60" y="405"/>
                  <a:pt x="0" y="754"/>
                  <a:pt x="216" y="778"/>
                </a:cubicBezTo>
                <a:cubicBezTo>
                  <a:pt x="601" y="838"/>
                  <a:pt x="974" y="886"/>
                  <a:pt x="1358" y="934"/>
                </a:cubicBezTo>
                <a:cubicBezTo>
                  <a:pt x="1358" y="983"/>
                  <a:pt x="1346" y="1031"/>
                  <a:pt x="1346" y="1079"/>
                </a:cubicBezTo>
                <a:cubicBezTo>
                  <a:pt x="1346" y="1331"/>
                  <a:pt x="1370" y="1692"/>
                  <a:pt x="1587" y="1836"/>
                </a:cubicBezTo>
                <a:lnTo>
                  <a:pt x="1587" y="1848"/>
                </a:lnTo>
                <a:cubicBezTo>
                  <a:pt x="1626" y="1931"/>
                  <a:pt x="1700" y="1968"/>
                  <a:pt x="1771" y="1968"/>
                </a:cubicBezTo>
                <a:cubicBezTo>
                  <a:pt x="1875" y="1968"/>
                  <a:pt x="1971" y="1888"/>
                  <a:pt x="1935" y="1752"/>
                </a:cubicBezTo>
                <a:cubicBezTo>
                  <a:pt x="1935" y="1752"/>
                  <a:pt x="1935" y="1740"/>
                  <a:pt x="1923" y="1728"/>
                </a:cubicBezTo>
                <a:cubicBezTo>
                  <a:pt x="2008" y="1560"/>
                  <a:pt x="1947" y="1379"/>
                  <a:pt x="1960" y="1175"/>
                </a:cubicBezTo>
                <a:cubicBezTo>
                  <a:pt x="1960" y="1115"/>
                  <a:pt x="1972" y="1055"/>
                  <a:pt x="1984" y="1007"/>
                </a:cubicBezTo>
                <a:cubicBezTo>
                  <a:pt x="2452" y="1055"/>
                  <a:pt x="2921" y="1103"/>
                  <a:pt x="3390" y="1175"/>
                </a:cubicBezTo>
                <a:cubicBezTo>
                  <a:pt x="3413" y="1179"/>
                  <a:pt x="3434" y="1181"/>
                  <a:pt x="3455" y="1181"/>
                </a:cubicBezTo>
                <a:cubicBezTo>
                  <a:pt x="3807" y="1181"/>
                  <a:pt x="3860" y="633"/>
                  <a:pt x="3462" y="622"/>
                </a:cubicBezTo>
                <a:cubicBezTo>
                  <a:pt x="3017" y="610"/>
                  <a:pt x="2573" y="574"/>
                  <a:pt x="2128" y="538"/>
                </a:cubicBezTo>
                <a:cubicBezTo>
                  <a:pt x="2140" y="478"/>
                  <a:pt x="2152" y="430"/>
                  <a:pt x="2164" y="369"/>
                </a:cubicBezTo>
                <a:cubicBezTo>
                  <a:pt x="2199" y="169"/>
                  <a:pt x="2050" y="0"/>
                  <a:pt x="18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PlaceHolder 2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2" name="PlaceHolder 2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621000" y="3741120"/>
            <a:ext cx="4508280" cy="4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CREDITS: This presentation template was created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3"/>
              </a:rPr>
              <a:t>Slidesgo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including icons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4"/>
              </a:rPr>
              <a:t>Flaticon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and infographics &amp; images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5"/>
              </a:rPr>
              <a:t>Freepik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. </a:t>
            </a:r>
            <a:endParaRPr lang="pt-BR" sz="1000" b="0" strike="noStrike" spc="-1">
              <a:latin typeface="Arial" panose="020B0604020202020204"/>
            </a:endParaRPr>
          </a:p>
        </p:txBody>
      </p:sp>
      <p:grpSp>
        <p:nvGrpSpPr>
          <p:cNvPr id="290" name="Group 2"/>
          <p:cNvGrpSpPr/>
          <p:nvPr/>
        </p:nvGrpSpPr>
        <p:grpSpPr>
          <a:xfrm>
            <a:off x="5783040" y="648720"/>
            <a:ext cx="3427560" cy="698760"/>
            <a:chOff x="5783040" y="648720"/>
            <a:chExt cx="3427560" cy="698760"/>
          </a:xfrm>
        </p:grpSpPr>
        <p:sp>
          <p:nvSpPr>
            <p:cNvPr id="291" name="CustomShape 3"/>
            <p:cNvSpPr/>
            <p:nvPr/>
          </p:nvSpPr>
          <p:spPr>
            <a:xfrm flipH="1">
              <a:off x="6787800" y="13147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CustomShape 4"/>
            <p:cNvSpPr/>
            <p:nvPr/>
          </p:nvSpPr>
          <p:spPr>
            <a:xfrm rot="10800000">
              <a:off x="7622280" y="113364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CustomShape 5"/>
            <p:cNvSpPr/>
            <p:nvPr/>
          </p:nvSpPr>
          <p:spPr>
            <a:xfrm rot="10800000">
              <a:off x="6906960" y="97884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4" name="CustomShape 6"/>
            <p:cNvSpPr/>
            <p:nvPr/>
          </p:nvSpPr>
          <p:spPr>
            <a:xfrm rot="10800000">
              <a:off x="6332760" y="84600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CustomShape 7"/>
            <p:cNvSpPr/>
            <p:nvPr/>
          </p:nvSpPr>
          <p:spPr>
            <a:xfrm rot="10800000">
              <a:off x="5783040" y="64872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96" name="Group 8"/>
          <p:cNvGrpSpPr/>
          <p:nvPr/>
        </p:nvGrpSpPr>
        <p:grpSpPr>
          <a:xfrm>
            <a:off x="6040800" y="1441440"/>
            <a:ext cx="3169800" cy="665640"/>
            <a:chOff x="6040800" y="1441440"/>
            <a:chExt cx="3169800" cy="665640"/>
          </a:xfrm>
        </p:grpSpPr>
        <p:sp>
          <p:nvSpPr>
            <p:cNvPr id="297" name="CustomShape 9"/>
            <p:cNvSpPr/>
            <p:nvPr/>
          </p:nvSpPr>
          <p:spPr>
            <a:xfrm rot="10800000">
              <a:off x="6656400" y="206136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8" name="CustomShape 10"/>
            <p:cNvSpPr/>
            <p:nvPr/>
          </p:nvSpPr>
          <p:spPr>
            <a:xfrm rot="10800000">
              <a:off x="6040800" y="192600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9" name="CustomShape 11"/>
            <p:cNvSpPr/>
            <p:nvPr/>
          </p:nvSpPr>
          <p:spPr>
            <a:xfrm rot="10800000">
              <a:off x="6906960" y="17715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0" name="CustomShape 12"/>
            <p:cNvSpPr/>
            <p:nvPr/>
          </p:nvSpPr>
          <p:spPr>
            <a:xfrm rot="10800000">
              <a:off x="6332760" y="16383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1" name="CustomShape 13"/>
            <p:cNvSpPr/>
            <p:nvPr/>
          </p:nvSpPr>
          <p:spPr>
            <a:xfrm rot="10800000">
              <a:off x="6668280" y="144144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2" name="Group 14"/>
          <p:cNvGrpSpPr/>
          <p:nvPr/>
        </p:nvGrpSpPr>
        <p:grpSpPr>
          <a:xfrm>
            <a:off x="5783040" y="2213640"/>
            <a:ext cx="3427560" cy="698400"/>
            <a:chOff x="5783040" y="2213640"/>
            <a:chExt cx="3427560" cy="698400"/>
          </a:xfrm>
        </p:grpSpPr>
        <p:sp>
          <p:nvSpPr>
            <p:cNvPr id="303" name="CustomShape 15"/>
            <p:cNvSpPr/>
            <p:nvPr/>
          </p:nvSpPr>
          <p:spPr>
            <a:xfrm flipH="1">
              <a:off x="6787800" y="287928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CustomShape 16"/>
            <p:cNvSpPr/>
            <p:nvPr/>
          </p:nvSpPr>
          <p:spPr>
            <a:xfrm rot="10800000">
              <a:off x="7622280" y="2698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5" name="CustomShape 17"/>
            <p:cNvSpPr/>
            <p:nvPr/>
          </p:nvSpPr>
          <p:spPr>
            <a:xfrm rot="10800000">
              <a:off x="6906960" y="25437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6" name="CustomShape 18"/>
            <p:cNvSpPr/>
            <p:nvPr/>
          </p:nvSpPr>
          <p:spPr>
            <a:xfrm rot="10800000">
              <a:off x="6332760" y="2410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7" name="CustomShape 19"/>
            <p:cNvSpPr/>
            <p:nvPr/>
          </p:nvSpPr>
          <p:spPr>
            <a:xfrm rot="10800000">
              <a:off x="5783040" y="221364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8" name="Group 20"/>
          <p:cNvGrpSpPr/>
          <p:nvPr/>
        </p:nvGrpSpPr>
        <p:grpSpPr>
          <a:xfrm>
            <a:off x="6040800" y="3006000"/>
            <a:ext cx="3169800" cy="665640"/>
            <a:chOff x="6040800" y="3006000"/>
            <a:chExt cx="3169800" cy="665640"/>
          </a:xfrm>
        </p:grpSpPr>
        <p:sp>
          <p:nvSpPr>
            <p:cNvPr id="309" name="CustomShape 21"/>
            <p:cNvSpPr/>
            <p:nvPr/>
          </p:nvSpPr>
          <p:spPr>
            <a:xfrm rot="10800000">
              <a:off x="6656400" y="362592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0" name="CustomShape 22"/>
            <p:cNvSpPr/>
            <p:nvPr/>
          </p:nvSpPr>
          <p:spPr>
            <a:xfrm rot="10800000">
              <a:off x="6040800" y="349056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CustomShape 23"/>
            <p:cNvSpPr/>
            <p:nvPr/>
          </p:nvSpPr>
          <p:spPr>
            <a:xfrm rot="10800000">
              <a:off x="6906960" y="333612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2" name="CustomShape 24"/>
            <p:cNvSpPr/>
            <p:nvPr/>
          </p:nvSpPr>
          <p:spPr>
            <a:xfrm rot="10800000">
              <a:off x="6332760" y="320292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3" name="CustomShape 25"/>
            <p:cNvSpPr/>
            <p:nvPr/>
          </p:nvSpPr>
          <p:spPr>
            <a:xfrm rot="10800000">
              <a:off x="6668280" y="300600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14" name="Group 26"/>
          <p:cNvGrpSpPr/>
          <p:nvPr/>
        </p:nvGrpSpPr>
        <p:grpSpPr>
          <a:xfrm>
            <a:off x="5783040" y="3788280"/>
            <a:ext cx="3427560" cy="698400"/>
            <a:chOff x="5783040" y="3788280"/>
            <a:chExt cx="3427560" cy="698400"/>
          </a:xfrm>
        </p:grpSpPr>
        <p:sp>
          <p:nvSpPr>
            <p:cNvPr id="315" name="CustomShape 27"/>
            <p:cNvSpPr/>
            <p:nvPr/>
          </p:nvSpPr>
          <p:spPr>
            <a:xfrm flipH="1">
              <a:off x="6787800" y="44539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6" name="CustomShape 28"/>
            <p:cNvSpPr/>
            <p:nvPr/>
          </p:nvSpPr>
          <p:spPr>
            <a:xfrm rot="10800000">
              <a:off x="7622280" y="4273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CustomShape 29"/>
            <p:cNvSpPr/>
            <p:nvPr/>
          </p:nvSpPr>
          <p:spPr>
            <a:xfrm rot="10800000">
              <a:off x="6906960" y="411840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CustomShape 30"/>
            <p:cNvSpPr/>
            <p:nvPr/>
          </p:nvSpPr>
          <p:spPr>
            <a:xfrm rot="10800000">
              <a:off x="6332760" y="3985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CustomShape 31"/>
            <p:cNvSpPr/>
            <p:nvPr/>
          </p:nvSpPr>
          <p:spPr>
            <a:xfrm rot="10800000">
              <a:off x="5783040" y="378828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20" name="PlaceHolder 3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1" name="PlaceHolder 3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2498040" y="2707530"/>
            <a:ext cx="4626660" cy="13691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  <a:spcAft>
                <a:spcPts val="1600"/>
              </a:spcAft>
            </a:pPr>
            <a:r>
              <a:rPr lang="pt-BR" sz="1400" b="1" strike="noStrike" spc="-1" dirty="0">
                <a:solidFill>
                  <a:srgbClr val="3D6D7F"/>
                </a:solidFill>
                <a:latin typeface="Lato"/>
                <a:ea typeface="Lato"/>
              </a:rPr>
              <a:t>Programa de Pós Graduação Mestrado e Doutorado em Recursos Naturais - PGRN</a:t>
            </a:r>
            <a:endParaRPr lang="pt-BR" sz="1400" b="0" strike="noStrike" spc="-1" dirty="0">
              <a:latin typeface="Arial" panose="020B0604020202020204"/>
            </a:endParaRPr>
          </a:p>
          <a:p>
            <a:pPr>
              <a:lnSpc>
                <a:spcPct val="100000"/>
              </a:lnSpc>
            </a:pPr>
            <a:r>
              <a:rPr lang="pt-BR" sz="1400" b="1" spc="-1" dirty="0">
                <a:solidFill>
                  <a:srgbClr val="3D6D7F"/>
                </a:solidFill>
                <a:latin typeface="Lato"/>
                <a:ea typeface="Lato"/>
              </a:rPr>
              <a:t>      </a:t>
            </a:r>
            <a:r>
              <a:rPr lang="pt-BR" sz="1400" b="1" strike="noStrike" spc="-1" dirty="0">
                <a:solidFill>
                  <a:srgbClr val="3D6D7F"/>
                </a:solidFill>
                <a:latin typeface="Lato"/>
                <a:ea typeface="Lato"/>
              </a:rPr>
              <a:t>Coord.: Dr. Etenaldo Felipe Santiago</a:t>
            </a:r>
            <a:r>
              <a:rPr lang="pt-BR" sz="1400" dirty="0"/>
              <a:t> </a:t>
            </a:r>
            <a:endParaRPr lang="pt-BR" sz="1400" dirty="0"/>
          </a:p>
          <a:p>
            <a:pPr>
              <a:lnSpc>
                <a:spcPct val="100000"/>
              </a:lnSpc>
            </a:pPr>
            <a:r>
              <a:rPr lang="pt-BR" sz="1400" b="1" spc="-1" dirty="0">
                <a:solidFill>
                  <a:srgbClr val="3D6D7F"/>
                </a:solidFill>
                <a:latin typeface="Lato"/>
                <a:ea typeface="Lato"/>
              </a:rPr>
              <a:t>      Coord. Adj.: Dr. </a:t>
            </a:r>
            <a:r>
              <a:rPr lang="pt-BR" sz="1400" b="1" spc="-1" dirty="0" err="1">
                <a:solidFill>
                  <a:srgbClr val="3D6D7F"/>
                </a:solidFill>
                <a:latin typeface="Lato"/>
                <a:ea typeface="Lato"/>
              </a:rPr>
              <a:t>Luis</a:t>
            </a:r>
            <a:r>
              <a:rPr lang="pt-BR" sz="1400" b="1" spc="-1" dirty="0">
                <a:solidFill>
                  <a:srgbClr val="3D6D7F"/>
                </a:solidFill>
                <a:latin typeface="Lato"/>
                <a:ea typeface="Lato"/>
              </a:rPr>
              <a:t> Humberto C. Andrade </a:t>
            </a:r>
            <a:endParaRPr lang="pt-BR" sz="1400" b="1" spc="-1" dirty="0">
              <a:solidFill>
                <a:srgbClr val="3D6D7F"/>
              </a:solidFill>
              <a:latin typeface="Lato"/>
              <a:ea typeface="Lato"/>
            </a:endParaRPr>
          </a:p>
          <a:p>
            <a:pPr>
              <a:lnSpc>
                <a:spcPct val="100000"/>
              </a:lnSpc>
              <a:spcAft>
                <a:spcPts val="1600"/>
              </a:spcAft>
            </a:pPr>
            <a:endParaRPr lang="pt-BR" sz="1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endParaRPr lang="pt-BR" sz="1400" b="0" strike="noStrike" spc="-1" dirty="0">
              <a:latin typeface="Arial" panose="020B0604020202020204"/>
            </a:endParaRPr>
          </a:p>
        </p:txBody>
      </p:sp>
      <p:sp>
        <p:nvSpPr>
          <p:cNvPr id="359" name="CustomShape 2"/>
          <p:cNvSpPr/>
          <p:nvPr/>
        </p:nvSpPr>
        <p:spPr>
          <a:xfrm>
            <a:off x="2498040" y="841105"/>
            <a:ext cx="4001040" cy="215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85000"/>
              </a:lnSpc>
            </a:pPr>
            <a:r>
              <a:rPr lang="pt-BR" sz="2000" b="0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VIII Seminário Interno  de Avaliação da Pós-Graduação</a:t>
            </a:r>
            <a:br>
              <a:rPr dirty="0"/>
            </a:br>
            <a:br>
              <a:rPr dirty="0"/>
            </a:br>
            <a:r>
              <a:rPr lang="pt-BR" sz="2000" b="1" strike="noStrike" spc="-1" dirty="0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Evolução do Planejamento Estratégico dos programas </a:t>
            </a:r>
            <a:r>
              <a:rPr lang="pt-BR" sz="2000" b="1" i="1" strike="noStrike" spc="-1" dirty="0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stricto sensu</a:t>
            </a:r>
            <a:br>
              <a:rPr dirty="0"/>
            </a:br>
            <a:r>
              <a:rPr lang="pt-BR" sz="1400" b="1" strike="noStrike" spc="-1" dirty="0">
                <a:solidFill>
                  <a:srgbClr val="000000"/>
                </a:solidFill>
                <a:latin typeface="Arial" panose="020B0604020202020204"/>
                <a:ea typeface="DejaVu Sans" panose="020B0603030804020204"/>
              </a:rPr>
              <a:t> </a:t>
            </a:r>
            <a:r>
              <a:rPr lang="pt-BR" sz="1600" b="1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360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3632760" y="4540680"/>
            <a:ext cx="1998360" cy="529560"/>
          </a:xfrm>
          <a:prstGeom prst="rect">
            <a:avLst/>
          </a:prstGeom>
          <a:ln>
            <a:noFill/>
          </a:ln>
          <a:effectLst>
            <a:outerShdw blurRad="76200" dist="38073" dir="7800819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" name="Table 1"/>
          <p:cNvGraphicFramePr/>
          <p:nvPr/>
        </p:nvGraphicFramePr>
        <p:xfrm>
          <a:off x="101599" y="870120"/>
          <a:ext cx="8929511" cy="4090949"/>
        </p:xfrm>
        <a:graphic>
          <a:graphicData uri="http://schemas.openxmlformats.org/drawingml/2006/table">
            <a:tbl>
              <a:tblPr/>
              <a:tblGrid>
                <a:gridCol w="758682"/>
                <a:gridCol w="641141"/>
                <a:gridCol w="770145"/>
                <a:gridCol w="708700"/>
                <a:gridCol w="993422"/>
                <a:gridCol w="880533"/>
                <a:gridCol w="891822"/>
                <a:gridCol w="699912"/>
                <a:gridCol w="756355"/>
                <a:gridCol w="1072445"/>
                <a:gridCol w="756354"/>
              </a:tblGrid>
              <a:tr h="427462"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 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Porque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Como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Onde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Quem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Quando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INDICADOR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Fórmulas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664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OBJETIVOS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META 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Descrever a ação de forma clara e RESUMIDA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Motivo e benefício da ação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Procedimento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Local da ação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E9E9E"/>
                      </a:solidFill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Responsável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data de Início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data de Término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Indicar qual é o indicador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2999213">
                <a:tc>
                  <a:txBody>
                    <a:bodyPr/>
                    <a:lstStyle/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Indicadores de formação</a:t>
                      </a: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;  Produtos bibliográficos, técnicos e tecnológicas.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69" marR="1869" marT="1869" marB="0">
                    <a:lnL w="9360">
                      <a:solidFill>
                        <a:srgbClr val="9E9E9E"/>
                      </a:solidFill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0" lvl="1" indent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Teses/diss</a:t>
                      </a: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. concluídas; (1 de 2) Garantir que os docentes do PGRN </a:t>
                      </a: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publiquem</a:t>
                      </a: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 </a:t>
                      </a: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nos estratos mais altos</a:t>
                      </a:r>
                      <a:endParaRPr lang="pt-BR" sz="800" b="1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69" marR="1869" marT="1869" marB="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0" lvl="1" indent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Defesas dentro do prazo</a:t>
                      </a: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/Apoiar a </a:t>
                      </a: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publicação de produtos de qualidade</a:t>
                      </a: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, garantindo recursos para esta finalidade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69" marR="1869" marT="1869" marB="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85725" lvl="1" indent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895350" algn="l"/>
                        </a:tabLst>
                      </a:pP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Avaliação quadrienal</a:t>
                      </a: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; Solução eficaz de problemas, </a:t>
                      </a: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inserção de novas técnicas e tecnologias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69" marR="1869" marT="1869" marB="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0" lvl="1" indent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1)</a:t>
                      </a: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Prorrogações são avaliadas pela CB</a:t>
                      </a: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;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0" lvl="1" indent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2) </a:t>
                      </a:r>
                      <a:r>
                        <a:rPr lang="pt-BR" sz="800" b="1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Definir meta de produção </a:t>
                      </a: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de qualidade para a equipe; Priorizar os aportes financeiros para as ações de parceria nacional e internacional; 3) Ampliar a participação no PGRN Selecionar ao menos um produto de qualidade por docente por ano.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</a:txBody>
                  <a:tcPr marL="1869" marR="1869" marT="1869" marB="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145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800" b="0" strike="noStrike" spc="-1" dirty="0">
                          <a:solidFill>
                            <a:srgbClr val="0000FF"/>
                          </a:solidFill>
                          <a:latin typeface="Calibri" panose="020F0502020204030204"/>
                          <a:ea typeface="Arial" panose="020B0604020202020204"/>
                        </a:rPr>
                        <a:t>Unidade de Dourados </a:t>
                      </a:r>
                      <a:endParaRPr lang="pt-BR" sz="800" b="0" strike="noStrike" spc="-1" dirty="0">
                        <a:solidFill>
                          <a:srgbClr val="0000FF"/>
                        </a:solidFill>
                        <a:latin typeface="+mn-lt"/>
                      </a:endParaRPr>
                    </a:p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Naviraí e Mundo Novo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69" marR="1869" marT="1869" marB="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Corpo docente e discente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69" marR="1869" marT="1869" marB="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Janeiro de 2020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69" marR="1869" marT="1869" marB="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Dezembro de 2021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69" marR="1869" marT="1869" marB="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</a:endParaRPr>
                    </a:p>
                    <a:p>
                      <a:pPr marL="144145" lvl="1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800" dirty="0">
                          <a:solidFill>
                            <a:srgbClr val="0000FF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Sagona Book" panose="02020503050505020204" pitchFamily="18" charset="0"/>
                        </a:rPr>
                        <a:t>Produtos bibliográficos, técnicos e tecnológicas.</a:t>
                      </a:r>
                      <a:endParaRPr lang="pt-BR" sz="800" dirty="0">
                        <a:solidFill>
                          <a:srgbClr val="0000FF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Sagona Book" panose="0202050305050502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69" marR="1869" marT="1869" marB="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(</a:t>
                      </a:r>
                      <a:r>
                        <a:rPr lang="pt-BR" sz="800" b="0" strike="noStrike" spc="-1" dirty="0" err="1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ProdTD</a:t>
                      </a:r>
                      <a:r>
                        <a:rPr lang="pt-BR" sz="800" b="0" strike="noStrike" spc="-1" dirty="0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 + </a:t>
                      </a:r>
                      <a:r>
                        <a:rPr lang="pt-BR" sz="800" b="0" strike="noStrike" spc="-1" dirty="0" err="1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ProdDD</a:t>
                      </a:r>
                      <a:r>
                        <a:rPr lang="pt-BR" sz="800" b="0" strike="noStrike" spc="-1" dirty="0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)/</a:t>
                      </a:r>
                      <a:r>
                        <a:rPr lang="pt-BR" sz="800" b="0" strike="noStrike" spc="-1" dirty="0" err="1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Ndoc</a:t>
                      </a:r>
                      <a:r>
                        <a:rPr lang="pt-BR" sz="800" b="0" strike="noStrike" spc="-1" dirty="0">
                          <a:solidFill>
                            <a:srgbClr val="0000FF"/>
                          </a:solidFill>
                          <a:latin typeface="Arial" panose="020B0604020202020204"/>
                        </a:rPr>
                        <a:t> x 100</a:t>
                      </a:r>
                      <a:endParaRPr lang="pt-BR" sz="800" b="0" strike="noStrike" spc="-1" dirty="0">
                        <a:solidFill>
                          <a:srgbClr val="0000FF"/>
                        </a:solidFill>
                        <a:latin typeface="Arial" panose="020B0604020202020204"/>
                      </a:endParaRPr>
                    </a:p>
                  </a:txBody>
                  <a:tcPr marL="1800" marR="180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E9E9E"/>
                      </a:solidFill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2" name="CustomShape 2"/>
          <p:cNvSpPr/>
          <p:nvPr/>
        </p:nvSpPr>
        <p:spPr>
          <a:xfrm>
            <a:off x="817065" y="182430"/>
            <a:ext cx="638028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400" b="0" strike="noStrike" spc="-1" dirty="0">
                <a:solidFill>
                  <a:srgbClr val="FF0000"/>
                </a:solidFill>
                <a:latin typeface="Arial" panose="020B0604020202020204"/>
                <a:ea typeface="Arial" panose="020B0604020202020204"/>
              </a:rPr>
              <a:t>Apenas para modelo de preenchimento: Escolher apenas um dos objetivos estratégicos do Plano de ação que considerar relevante</a:t>
            </a:r>
            <a:endParaRPr lang="pt-BR" sz="14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2"/>
          <p:cNvGraphicFramePr>
            <a:graphicFrameLocks noGrp="1"/>
          </p:cNvGraphicFramePr>
          <p:nvPr/>
        </p:nvGraphicFramePr>
        <p:xfrm>
          <a:off x="838950" y="877350"/>
          <a:ext cx="7505700" cy="299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325"/>
                <a:gridCol w="2499475"/>
                <a:gridCol w="2501900"/>
              </a:tblGrid>
              <a:tr h="9271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63675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(2020) </a:t>
                      </a:r>
                      <a:r>
                        <a:rPr lang="pt-B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Score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744,4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(2021) </a:t>
                      </a:r>
                      <a:r>
                        <a:rPr lang="pt-B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Score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661,1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Comissões internas e permanentes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(Comissão de Bolsas-CB, Comissão de Autoavaliação-CAA, Comissão para Avaliação em Língua Inglesa-CAL, Comissão da Plataforma Sucupira-CPS, Comissão de Processo </a:t>
                      </a:r>
                      <a:r>
                        <a:rPr lang="pt-B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Seletivo-CS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Direcionamento das atividades para que sejam atingidos os melhores resultados, elencados nos indicadores do mapa estratégico do Programa que é definido pela CAA 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5" name="CustomShape 3"/>
          <p:cNvSpPr/>
          <p:nvPr/>
        </p:nvSpPr>
        <p:spPr>
          <a:xfrm>
            <a:off x="838950" y="1105680"/>
            <a:ext cx="2363040" cy="49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85725" indent="-952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Resultados  obtidos com o indicador apresentado 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3171960" y="1075500"/>
            <a:ext cx="2601360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Relato do processo de implantação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3" name="CustomShape 1"/>
          <p:cNvSpPr/>
          <p:nvPr/>
        </p:nvSpPr>
        <p:spPr>
          <a:xfrm>
            <a:off x="5942010" y="914422"/>
            <a:ext cx="2363040" cy="49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Desafios e conquistas no processo de implantação do planejamento estratégico </a:t>
            </a:r>
            <a:endParaRPr lang="pt-BR" sz="12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585720" y="793440"/>
            <a:ext cx="4975920" cy="86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Obrigado!</a:t>
            </a:r>
            <a:endParaRPr lang="pt-BR" sz="5000" b="0" strike="noStrike" spc="-1">
              <a:latin typeface="Arial" panose="020B0604020202020204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634320" y="1793160"/>
            <a:ext cx="397800" cy="398160"/>
          </a:xfrm>
          <a:custGeom>
            <a:avLst/>
            <a:gdLst/>
            <a:ahLst/>
            <a:cxnLst/>
            <a:rect l="l" t="t" r="r" b="b"/>
            <a:pathLst>
              <a:path w="10860" h="10872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1"/>
          </a:solidFill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1" name="CustomShape 3"/>
          <p:cNvSpPr/>
          <p:nvPr/>
        </p:nvSpPr>
        <p:spPr>
          <a:xfrm>
            <a:off x="634320" y="3814200"/>
            <a:ext cx="4671360" cy="477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CustomShape 4"/>
          <p:cNvSpPr/>
          <p:nvPr/>
        </p:nvSpPr>
        <p:spPr>
          <a:xfrm>
            <a:off x="1222560" y="1843560"/>
            <a:ext cx="6664140" cy="58332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spc="-1" dirty="0">
                <a:solidFill>
                  <a:srgbClr val="0000FF"/>
                </a:solidFill>
                <a:ea typeface="Arial" panose="020B0604020202020204"/>
              </a:rPr>
              <a:t>http://www.uems.br/pos_graduacao/detalhes/recursos-naturais-dourados-mestrado-academico</a:t>
            </a:r>
            <a:endParaRPr lang="pt-BR" sz="1600" b="0" strike="noStrike" spc="-1" dirty="0">
              <a:solidFill>
                <a:srgbClr val="0000FF"/>
              </a:solidFill>
              <a:latin typeface="Arial" panose="020B0604020202020204"/>
            </a:endParaRPr>
          </a:p>
        </p:txBody>
      </p:sp>
      <p:pic>
        <p:nvPicPr>
          <p:cNvPr id="373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634320" y="2500200"/>
            <a:ext cx="406080" cy="398160"/>
          </a:xfrm>
          <a:prstGeom prst="rect">
            <a:avLst/>
          </a:prstGeom>
          <a:ln>
            <a:noFill/>
          </a:ln>
        </p:spPr>
      </p:pic>
      <p:sp>
        <p:nvSpPr>
          <p:cNvPr id="374" name="CustomShape 5"/>
          <p:cNvSpPr/>
          <p:nvPr/>
        </p:nvSpPr>
        <p:spPr>
          <a:xfrm>
            <a:off x="1198800" y="2529720"/>
            <a:ext cx="1907280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00FF"/>
                </a:solidFill>
                <a:latin typeface="Arial" panose="020B0604020202020204"/>
                <a:ea typeface="Arial" panose="020B0604020202020204"/>
              </a:rPr>
              <a:t>67 3902 2652</a:t>
            </a:r>
            <a:endParaRPr lang="pt-BR" sz="1600" b="0" strike="noStrike" spc="-1" dirty="0">
              <a:solidFill>
                <a:srgbClr val="0000FF"/>
              </a:solidFill>
              <a:latin typeface="Arial" panose="020B0604020202020204"/>
            </a:endParaRPr>
          </a:p>
        </p:txBody>
      </p:sp>
      <p:pic>
        <p:nvPicPr>
          <p:cNvPr id="375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3160" y="3160440"/>
            <a:ext cx="499320" cy="304200"/>
          </a:xfrm>
          <a:prstGeom prst="rect">
            <a:avLst/>
          </a:prstGeom>
          <a:ln>
            <a:noFill/>
          </a:ln>
        </p:spPr>
      </p:pic>
      <p:sp>
        <p:nvSpPr>
          <p:cNvPr id="376" name="CustomShape 6"/>
          <p:cNvSpPr/>
          <p:nvPr/>
        </p:nvSpPr>
        <p:spPr>
          <a:xfrm>
            <a:off x="1209240" y="3171960"/>
            <a:ext cx="1541169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spc="-1" dirty="0">
                <a:solidFill>
                  <a:srgbClr val="0000FF"/>
                </a:solidFill>
                <a:ea typeface="Arial" panose="020B0604020202020204"/>
              </a:rPr>
              <a:t>pgrn@uems.br</a:t>
            </a:r>
            <a:endParaRPr lang="pt-BR" sz="1600" b="0" strike="noStrike" spc="-1" dirty="0">
              <a:solidFill>
                <a:srgbClr val="0000FF"/>
              </a:solidFill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2199</Words>
  <Application>WPS Presentation</Application>
  <PresentationFormat>Apresentação na tela (16:9)</PresentationFormat>
  <Paragraphs>98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4</vt:i4>
      </vt:variant>
    </vt:vector>
  </HeadingPairs>
  <TitlesOfParts>
    <vt:vector size="23" baseType="lpstr">
      <vt:lpstr>Arial</vt:lpstr>
      <vt:lpstr>SimSun</vt:lpstr>
      <vt:lpstr>Wingdings</vt:lpstr>
      <vt:lpstr>Arial</vt:lpstr>
      <vt:lpstr>Symbol</vt:lpstr>
      <vt:lpstr>Lato</vt:lpstr>
      <vt:lpstr>Liberation Mono</vt:lpstr>
      <vt:lpstr>Gloria Hallelujah</vt:lpstr>
      <vt:lpstr>DejaVu Sans</vt:lpstr>
      <vt:lpstr>Calibri</vt:lpstr>
      <vt:lpstr>Sagona Book</vt:lpstr>
      <vt:lpstr>Miriam Mono CLM</vt:lpstr>
      <vt:lpstr>Calibri</vt:lpstr>
      <vt:lpstr>Microsoft YaHei</vt:lpstr>
      <vt:lpstr>Arial Unicode MS</vt:lpstr>
      <vt:lpstr>Office Theme</vt:lpstr>
      <vt:lpstr>Office Theme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Trabalho</dc:title>
  <dc:creator>Fábio</dc:creator>
  <cp:lastModifiedBy>eduardo.faca</cp:lastModifiedBy>
  <cp:revision>56</cp:revision>
  <dcterms:created xsi:type="dcterms:W3CDTF">2022-09-20T16:00:18Z</dcterms:created>
  <dcterms:modified xsi:type="dcterms:W3CDTF">2022-09-20T16:00:42Z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  <property fmtid="{D5CDD505-2E9C-101B-9397-08002B2CF9AE}" pid="12" name="ICV">
    <vt:lpwstr>CF2D2E70C252464FBAE52F67866E50FB</vt:lpwstr>
  </property>
  <property fmtid="{D5CDD505-2E9C-101B-9397-08002B2CF9AE}" pid="13" name="KSOProductBuildVer">
    <vt:lpwstr>1046-11.2.0.11306</vt:lpwstr>
  </property>
</Properties>
</file>