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7" r:id="rId5"/>
  </p:sldMasterIdLst>
  <p:sldIdLst>
    <p:sldId id="256" r:id="rId6"/>
    <p:sldId id="257" r:id="rId7"/>
    <p:sldId id="263" r:id="rId8"/>
    <p:sldId id="260" r:id="rId9"/>
    <p:sldId id="265" r:id="rId10"/>
    <p:sldId id="289" r:id="rId11"/>
    <p:sldId id="279" r:id="rId12"/>
    <p:sldId id="278" r:id="rId13"/>
    <p:sldId id="270" r:id="rId14"/>
    <p:sldId id="271" r:id="rId15"/>
    <p:sldId id="282" r:id="rId16"/>
    <p:sldId id="272" r:id="rId17"/>
    <p:sldId id="273" r:id="rId18"/>
    <p:sldId id="274" r:id="rId19"/>
    <p:sldId id="283" r:id="rId20"/>
    <p:sldId id="261" r:id="rId21"/>
    <p:sldId id="276" r:id="rId22"/>
    <p:sldId id="287" r:id="rId23"/>
    <p:sldId id="285" r:id="rId24"/>
    <p:sldId id="286" r:id="rId25"/>
    <p:sldId id="259" r:id="rId26"/>
  </p:sldIdLst>
  <p:sldSz cx="9144000" cy="5143500" type="screen16x9"/>
  <p:notesSz cx="7559675" cy="1069149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6" Type="http://schemas.openxmlformats.org/officeDocument/2006/relationships/theme" Target="../theme/theme4.xml"/><Relationship Id="rId15" Type="http://schemas.openxmlformats.org/officeDocument/2006/relationships/hyperlink" Target="http://bit.ly/2TtBDfr" TargetMode="External"/><Relationship Id="rId14" Type="http://schemas.openxmlformats.org/officeDocument/2006/relationships/hyperlink" Target="http://bit.ly/2TyoMsr" TargetMode="External"/><Relationship Id="rId13" Type="http://schemas.openxmlformats.org/officeDocument/2006/relationships/hyperlink" Target="http://bit.ly/2Tynxth" TargetMode="Externa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797840" y="652320"/>
            <a:ext cx="5687640" cy="3992040"/>
          </a:xfrm>
          <a:custGeom>
            <a:avLst/>
            <a:gdLst/>
            <a:ahLst/>
            <a:cxnLst/>
            <a:rect l="l" t="t" r="r" b="b"/>
            <a:pathLst>
              <a:path w="13796" h="14030">
                <a:moveTo>
                  <a:pt x="11018" y="1"/>
                </a:moveTo>
                <a:lnTo>
                  <a:pt x="0" y="3021"/>
                </a:lnTo>
                <a:lnTo>
                  <a:pt x="2769" y="14030"/>
                </a:lnTo>
                <a:cubicBezTo>
                  <a:pt x="5639" y="13612"/>
                  <a:pt x="8500" y="13135"/>
                  <a:pt x="11353" y="12608"/>
                </a:cubicBezTo>
                <a:cubicBezTo>
                  <a:pt x="11294" y="11771"/>
                  <a:pt x="11244" y="10935"/>
                  <a:pt x="11202" y="10098"/>
                </a:cubicBezTo>
                <a:cubicBezTo>
                  <a:pt x="12064" y="9789"/>
                  <a:pt x="12925" y="9504"/>
                  <a:pt x="13795" y="9245"/>
                </a:cubicBezTo>
                <a:cubicBezTo>
                  <a:pt x="12917" y="9128"/>
                  <a:pt x="12039" y="9036"/>
                  <a:pt x="11152" y="8985"/>
                </a:cubicBezTo>
                <a:cubicBezTo>
                  <a:pt x="11018" y="5999"/>
                  <a:pt x="10976" y="3004"/>
                  <a:pt x="110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2243520" y="709200"/>
            <a:ext cx="5466960" cy="3684240"/>
          </a:xfrm>
          <a:custGeom>
            <a:avLst/>
            <a:gdLst/>
            <a:ahLst/>
            <a:cxnLst/>
            <a:rect l="l" t="t" r="r" b="b"/>
            <a:pathLst>
              <a:path w="13261" h="13189">
                <a:moveTo>
                  <a:pt x="11288" y="337"/>
                </a:moveTo>
                <a:cubicBezTo>
                  <a:pt x="10886" y="3230"/>
                  <a:pt x="10563" y="6138"/>
                  <a:pt x="10326" y="9047"/>
                </a:cubicBezTo>
                <a:lnTo>
                  <a:pt x="10326" y="9047"/>
                </a:lnTo>
                <a:cubicBezTo>
                  <a:pt x="10302" y="9119"/>
                  <a:pt x="10324" y="9201"/>
                  <a:pt x="10411" y="9227"/>
                </a:cubicBezTo>
                <a:lnTo>
                  <a:pt x="10411" y="9227"/>
                </a:lnTo>
                <a:cubicBezTo>
                  <a:pt x="10424" y="9231"/>
                  <a:pt x="10437" y="9234"/>
                  <a:pt x="10451" y="9235"/>
                </a:cubicBezTo>
                <a:lnTo>
                  <a:pt x="10451" y="9235"/>
                </a:lnTo>
                <a:cubicBezTo>
                  <a:pt x="11077" y="9356"/>
                  <a:pt x="11699" y="9489"/>
                  <a:pt x="12316" y="9639"/>
                </a:cubicBezTo>
                <a:lnTo>
                  <a:pt x="12316" y="9639"/>
                </a:lnTo>
                <a:cubicBezTo>
                  <a:pt x="11658" y="9760"/>
                  <a:pt x="11003" y="9893"/>
                  <a:pt x="10349" y="10035"/>
                </a:cubicBezTo>
                <a:cubicBezTo>
                  <a:pt x="10282" y="10060"/>
                  <a:pt x="10232" y="10118"/>
                  <a:pt x="10232" y="10194"/>
                </a:cubicBezTo>
                <a:cubicBezTo>
                  <a:pt x="10177" y="10980"/>
                  <a:pt x="10122" y="11767"/>
                  <a:pt x="10073" y="12553"/>
                </a:cubicBezTo>
                <a:lnTo>
                  <a:pt x="10073" y="12553"/>
                </a:lnTo>
                <a:cubicBezTo>
                  <a:pt x="7267" y="12713"/>
                  <a:pt x="4468" y="12818"/>
                  <a:pt x="1662" y="12876"/>
                </a:cubicBezTo>
                <a:lnTo>
                  <a:pt x="1662" y="12876"/>
                </a:lnTo>
                <a:cubicBezTo>
                  <a:pt x="1214" y="9210"/>
                  <a:pt x="774" y="5551"/>
                  <a:pt x="334" y="1893"/>
                </a:cubicBezTo>
                <a:lnTo>
                  <a:pt x="334" y="1893"/>
                </a:lnTo>
                <a:lnTo>
                  <a:pt x="11288" y="337"/>
                </a:lnTo>
                <a:close/>
                <a:moveTo>
                  <a:pt x="11464" y="0"/>
                </a:moveTo>
                <a:cubicBezTo>
                  <a:pt x="11452" y="0"/>
                  <a:pt x="11440" y="1"/>
                  <a:pt x="11428" y="4"/>
                </a:cubicBezTo>
                <a:lnTo>
                  <a:pt x="117" y="1610"/>
                </a:lnTo>
                <a:cubicBezTo>
                  <a:pt x="50" y="1627"/>
                  <a:pt x="0" y="1686"/>
                  <a:pt x="9" y="1761"/>
                </a:cubicBezTo>
                <a:cubicBezTo>
                  <a:pt x="460" y="5517"/>
                  <a:pt x="912" y="9273"/>
                  <a:pt x="1364" y="13038"/>
                </a:cubicBezTo>
                <a:cubicBezTo>
                  <a:pt x="1364" y="13122"/>
                  <a:pt x="1439" y="13189"/>
                  <a:pt x="1523" y="13189"/>
                </a:cubicBezTo>
                <a:cubicBezTo>
                  <a:pt x="4426" y="13130"/>
                  <a:pt x="7320" y="13021"/>
                  <a:pt x="10223" y="12854"/>
                </a:cubicBezTo>
                <a:cubicBezTo>
                  <a:pt x="10307" y="12854"/>
                  <a:pt x="10374" y="12787"/>
                  <a:pt x="10374" y="12703"/>
                </a:cubicBezTo>
                <a:cubicBezTo>
                  <a:pt x="10421" y="11909"/>
                  <a:pt x="10477" y="11116"/>
                  <a:pt x="10532" y="10322"/>
                </a:cubicBezTo>
                <a:lnTo>
                  <a:pt x="10532" y="10322"/>
                </a:lnTo>
                <a:cubicBezTo>
                  <a:pt x="11386" y="10130"/>
                  <a:pt x="12240" y="9962"/>
                  <a:pt x="13101" y="9817"/>
                </a:cubicBezTo>
                <a:cubicBezTo>
                  <a:pt x="13260" y="9792"/>
                  <a:pt x="13243" y="9549"/>
                  <a:pt x="13101" y="9516"/>
                </a:cubicBezTo>
                <a:cubicBezTo>
                  <a:pt x="12290" y="9301"/>
                  <a:pt x="11471" y="9117"/>
                  <a:pt x="10645" y="8955"/>
                </a:cubicBezTo>
                <a:lnTo>
                  <a:pt x="10645" y="8955"/>
                </a:lnTo>
                <a:cubicBezTo>
                  <a:pt x="10894" y="6022"/>
                  <a:pt x="11217" y="3105"/>
                  <a:pt x="11629" y="197"/>
                </a:cubicBezTo>
                <a:cubicBezTo>
                  <a:pt x="11651" y="92"/>
                  <a:pt x="11566" y="0"/>
                  <a:pt x="114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114840" y="134640"/>
            <a:ext cx="1762560" cy="1887840"/>
            <a:chOff x="114840" y="134640"/>
            <a:chExt cx="1762560" cy="1887840"/>
          </a:xfrm>
        </p:grpSpPr>
        <p:sp>
          <p:nvSpPr>
            <p:cNvPr id="3" name="CustomShape 4"/>
            <p:cNvSpPr/>
            <p:nvPr/>
          </p:nvSpPr>
          <p:spPr>
            <a:xfrm rot="16200000">
              <a:off x="105480" y="13910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16200000">
              <a:off x="9360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 rot="16200000">
              <a:off x="1202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 rot="16200000">
              <a:off x="1242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 rot="16200000">
              <a:off x="339840" y="118656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 rot="16200000">
              <a:off x="324360" y="7452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 rot="16200000">
              <a:off x="3456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27"/>
            <p:cNvSpPr/>
            <p:nvPr/>
          </p:nvSpPr>
          <p:spPr>
            <a:xfrm rot="16200000">
              <a:off x="12744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CustomShape 28"/>
            <p:cNvSpPr/>
            <p:nvPr/>
          </p:nvSpPr>
          <p:spPr>
            <a:xfrm rot="10636200">
              <a:off x="1610280" y="2145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rot="16200000">
              <a:off x="337680" y="1637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rot="16200000">
              <a:off x="104040" y="1819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rot="16200000">
              <a:off x="1509120" y="5252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" name="Group 38"/>
          <p:cNvGrpSpPr/>
          <p:nvPr/>
        </p:nvGrpSpPr>
        <p:grpSpPr>
          <a:xfrm>
            <a:off x="7167960" y="3021480"/>
            <a:ext cx="1762920" cy="1888560"/>
            <a:chOff x="7167960" y="3021480"/>
            <a:chExt cx="1762920" cy="1888560"/>
          </a:xfrm>
        </p:grpSpPr>
        <p:sp>
          <p:nvSpPr>
            <p:cNvPr id="38" name="CustomShape 39"/>
            <p:cNvSpPr/>
            <p:nvPr/>
          </p:nvSpPr>
          <p:spPr>
            <a:xfrm rot="5400000">
              <a:off x="8676000" y="3518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CustomShape 40"/>
            <p:cNvSpPr/>
            <p:nvPr/>
          </p:nvSpPr>
          <p:spPr>
            <a:xfrm rot="5400000">
              <a:off x="873180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CustomShape 41"/>
            <p:cNvSpPr/>
            <p:nvPr/>
          </p:nvSpPr>
          <p:spPr>
            <a:xfrm rot="5400000">
              <a:off x="87192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42"/>
            <p:cNvSpPr/>
            <p:nvPr/>
          </p:nvSpPr>
          <p:spPr>
            <a:xfrm rot="5400000">
              <a:off x="87012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43"/>
            <p:cNvSpPr/>
            <p:nvPr/>
          </p:nvSpPr>
          <p:spPr>
            <a:xfrm rot="5400000">
              <a:off x="8467560" y="368928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44"/>
            <p:cNvSpPr/>
            <p:nvPr/>
          </p:nvSpPr>
          <p:spPr>
            <a:xfrm rot="5400000">
              <a:off x="8465760" y="41076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45"/>
            <p:cNvSpPr/>
            <p:nvPr/>
          </p:nvSpPr>
          <p:spPr>
            <a:xfrm rot="5400000">
              <a:off x="84654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46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47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48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49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50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51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2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53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4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55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56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57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58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59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60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62"/>
            <p:cNvSpPr/>
            <p:nvPr/>
          </p:nvSpPr>
          <p:spPr>
            <a:xfrm rot="5400000">
              <a:off x="75366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63"/>
            <p:cNvSpPr/>
            <p:nvPr/>
          </p:nvSpPr>
          <p:spPr>
            <a:xfrm rot="21436200">
              <a:off x="7170840" y="46947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CustomShape 64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CustomShape 65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" name="CustomShape 66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CustomShape 67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68"/>
            <p:cNvSpPr/>
            <p:nvPr/>
          </p:nvSpPr>
          <p:spPr>
            <a:xfrm rot="5400000">
              <a:off x="8444160" y="32724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69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70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71"/>
            <p:cNvSpPr/>
            <p:nvPr/>
          </p:nvSpPr>
          <p:spPr>
            <a:xfrm rot="5400000">
              <a:off x="8703000" y="3056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72"/>
            <p:cNvSpPr/>
            <p:nvPr/>
          </p:nvSpPr>
          <p:spPr>
            <a:xfrm rot="5400000">
              <a:off x="7297920" y="43506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" name="CustomShape 73"/>
          <p:cNvSpPr/>
          <p:nvPr/>
        </p:nvSpPr>
        <p:spPr>
          <a:xfrm rot="7631400">
            <a:off x="7611480" y="198000"/>
            <a:ext cx="1086840" cy="81036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73" name="Group 74"/>
          <p:cNvGrpSpPr/>
          <p:nvPr/>
        </p:nvGrpSpPr>
        <p:grpSpPr>
          <a:xfrm>
            <a:off x="-110880" y="3994920"/>
            <a:ext cx="2216160" cy="795600"/>
            <a:chOff x="-110880" y="3994920"/>
            <a:chExt cx="2216160" cy="795600"/>
          </a:xfrm>
        </p:grpSpPr>
        <p:sp>
          <p:nvSpPr>
            <p:cNvPr id="74" name="CustomShape 75"/>
            <p:cNvSpPr/>
            <p:nvPr/>
          </p:nvSpPr>
          <p:spPr>
            <a:xfrm>
              <a:off x="-110160" y="3994920"/>
              <a:ext cx="503280" cy="54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CustomShape 76"/>
            <p:cNvSpPr/>
            <p:nvPr/>
          </p:nvSpPr>
          <p:spPr>
            <a:xfrm>
              <a:off x="-110880" y="4129920"/>
              <a:ext cx="1027080" cy="8208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77"/>
            <p:cNvSpPr/>
            <p:nvPr/>
          </p:nvSpPr>
          <p:spPr>
            <a:xfrm>
              <a:off x="-109800" y="4317120"/>
              <a:ext cx="1488240" cy="7956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78"/>
            <p:cNvSpPr/>
            <p:nvPr/>
          </p:nvSpPr>
          <p:spPr>
            <a:xfrm>
              <a:off x="-108360" y="4479120"/>
              <a:ext cx="1858680" cy="763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79"/>
            <p:cNvSpPr/>
            <p:nvPr/>
          </p:nvSpPr>
          <p:spPr>
            <a:xfrm>
              <a:off x="-109440" y="4663800"/>
              <a:ext cx="2214720" cy="12672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9" name="CustomShape 80"/>
          <p:cNvSpPr/>
          <p:nvPr/>
        </p:nvSpPr>
        <p:spPr>
          <a:xfrm>
            <a:off x="3095280" y="3246120"/>
            <a:ext cx="2390760" cy="107280"/>
          </a:xfrm>
          <a:custGeom>
            <a:avLst/>
            <a:gdLst/>
            <a:ahLst/>
            <a:cxnLst/>
            <a:rect l="l" t="t" r="r" b="b"/>
            <a:pathLst>
              <a:path w="15953" h="747">
                <a:moveTo>
                  <a:pt x="14696" y="0"/>
                </a:moveTo>
                <a:cubicBezTo>
                  <a:pt x="13740" y="0"/>
                  <a:pt x="12771" y="77"/>
                  <a:pt x="11829" y="95"/>
                </a:cubicBezTo>
                <a:cubicBezTo>
                  <a:pt x="10507" y="119"/>
                  <a:pt x="9172" y="155"/>
                  <a:pt x="7850" y="179"/>
                </a:cubicBezTo>
                <a:cubicBezTo>
                  <a:pt x="6564" y="191"/>
                  <a:pt x="5278" y="215"/>
                  <a:pt x="3991" y="227"/>
                </a:cubicBezTo>
                <a:cubicBezTo>
                  <a:pt x="3882" y="228"/>
                  <a:pt x="3773" y="228"/>
                  <a:pt x="3664" y="228"/>
                </a:cubicBezTo>
                <a:cubicBezTo>
                  <a:pt x="3250" y="228"/>
                  <a:pt x="2833" y="223"/>
                  <a:pt x="2417" y="223"/>
                </a:cubicBezTo>
                <a:cubicBezTo>
                  <a:pt x="1671" y="223"/>
                  <a:pt x="926" y="242"/>
                  <a:pt x="193" y="347"/>
                </a:cubicBezTo>
                <a:cubicBezTo>
                  <a:pt x="0" y="371"/>
                  <a:pt x="85" y="624"/>
                  <a:pt x="229" y="648"/>
                </a:cubicBezTo>
                <a:cubicBezTo>
                  <a:pt x="807" y="724"/>
                  <a:pt x="1396" y="746"/>
                  <a:pt x="1985" y="746"/>
                </a:cubicBezTo>
                <a:cubicBezTo>
                  <a:pt x="2694" y="746"/>
                  <a:pt x="3404" y="714"/>
                  <a:pt x="4100" y="708"/>
                </a:cubicBezTo>
                <a:cubicBezTo>
                  <a:pt x="5386" y="684"/>
                  <a:pt x="6672" y="672"/>
                  <a:pt x="7970" y="648"/>
                </a:cubicBezTo>
                <a:cubicBezTo>
                  <a:pt x="9220" y="624"/>
                  <a:pt x="10471" y="600"/>
                  <a:pt x="11721" y="576"/>
                </a:cubicBezTo>
                <a:cubicBezTo>
                  <a:pt x="13031" y="540"/>
                  <a:pt x="14390" y="600"/>
                  <a:pt x="15700" y="419"/>
                </a:cubicBezTo>
                <a:cubicBezTo>
                  <a:pt x="15940" y="395"/>
                  <a:pt x="15952" y="59"/>
                  <a:pt x="15700" y="35"/>
                </a:cubicBezTo>
                <a:cubicBezTo>
                  <a:pt x="15368" y="10"/>
                  <a:pt x="15033" y="0"/>
                  <a:pt x="146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81"/>
          <p:cNvSpPr/>
          <p:nvPr/>
        </p:nvSpPr>
        <p:spPr>
          <a:xfrm rot="7631400">
            <a:off x="8199360" y="885600"/>
            <a:ext cx="725760" cy="54144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PlaceHolder 82"/>
          <p:cNvSpPr>
            <a:spLocks noGrp="1"/>
          </p:cNvSpPr>
          <p:nvPr>
            <p:ph type="title"/>
          </p:nvPr>
        </p:nvSpPr>
        <p:spPr>
          <a:xfrm>
            <a:off x="585720" y="796320"/>
            <a:ext cx="497592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2" name="PlaceHolder 8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"/>
          <p:cNvGrpSpPr/>
          <p:nvPr/>
        </p:nvGrpSpPr>
        <p:grpSpPr>
          <a:xfrm>
            <a:off x="153360" y="3234960"/>
            <a:ext cx="1887840" cy="1762920"/>
            <a:chOff x="153360" y="3234960"/>
            <a:chExt cx="1887840" cy="1762920"/>
          </a:xfrm>
        </p:grpSpPr>
        <p:sp>
          <p:nvSpPr>
            <p:cNvPr id="120" name="CustomShape 2"/>
            <p:cNvSpPr/>
            <p:nvPr/>
          </p:nvSpPr>
          <p:spPr>
            <a:xfrm rot="10800000">
              <a:off x="1344960" y="480780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CustomShape 3"/>
            <p:cNvSpPr/>
            <p:nvPr/>
          </p:nvSpPr>
          <p:spPr>
            <a:xfrm rot="10800000">
              <a:off x="930960" y="48200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CustomShape 4"/>
            <p:cNvSpPr/>
            <p:nvPr/>
          </p:nvSpPr>
          <p:spPr>
            <a:xfrm rot="10800000">
              <a:off x="525600" y="48016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5"/>
            <p:cNvSpPr/>
            <p:nvPr/>
          </p:nvSpPr>
          <p:spPr>
            <a:xfrm rot="10800000">
              <a:off x="153360" y="4781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CustomShape 6"/>
            <p:cNvSpPr/>
            <p:nvPr/>
          </p:nvSpPr>
          <p:spPr>
            <a:xfrm rot="10800000">
              <a:off x="1170720" y="4569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CustomShape 7"/>
            <p:cNvSpPr/>
            <p:nvPr/>
          </p:nvSpPr>
          <p:spPr>
            <a:xfrm rot="10800000">
              <a:off x="732240" y="456444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CustomShape 8"/>
            <p:cNvSpPr/>
            <p:nvPr/>
          </p:nvSpPr>
          <p:spPr>
            <a:xfrm rot="10800000">
              <a:off x="375120" y="4565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CustomShape 9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10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CustomShape 11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" name="CustomShape 12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" name="CustomShape 13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" name="CustomShape 14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" name="CustomShape 15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4" name="CustomShape 16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5" name="CustomShape 17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CustomShape 18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CustomShape 19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20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CustomShape 21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CustomShape 22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CustomShape 23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24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CustomShape 25"/>
            <p:cNvSpPr/>
            <p:nvPr/>
          </p:nvSpPr>
          <p:spPr>
            <a:xfrm rot="10800000">
              <a:off x="298800" y="36363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26"/>
            <p:cNvSpPr/>
            <p:nvPr/>
          </p:nvSpPr>
          <p:spPr>
            <a:xfrm rot="5236200">
              <a:off x="168480" y="3302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27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28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CustomShape 29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30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CustomShape 31"/>
            <p:cNvSpPr/>
            <p:nvPr/>
          </p:nvSpPr>
          <p:spPr>
            <a:xfrm rot="10800000">
              <a:off x="1591560" y="45756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CustomShape 32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33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34"/>
            <p:cNvSpPr/>
            <p:nvPr/>
          </p:nvSpPr>
          <p:spPr>
            <a:xfrm rot="10800000">
              <a:off x="1802880" y="48049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CustomShape 35"/>
            <p:cNvSpPr/>
            <p:nvPr/>
          </p:nvSpPr>
          <p:spPr>
            <a:xfrm rot="10800000">
              <a:off x="509400" y="33998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4" name="Group 36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155" name="CustomShape 37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38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39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0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41"/>
            <p:cNvSpPr/>
            <p:nvPr/>
          </p:nvSpPr>
          <p:spPr>
            <a:xfrm>
              <a:off x="7765200" y="366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42"/>
            <p:cNvSpPr/>
            <p:nvPr/>
          </p:nvSpPr>
          <p:spPr>
            <a:xfrm>
              <a:off x="8186040" y="3474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43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44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45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46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47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48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49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50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CustomShape 51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52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53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54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55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56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5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5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CustomShape 59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60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61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62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63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64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65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66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67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68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69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CustomShape 70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9" name="PlaceHolder 7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0" name="PlaceHolder 7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1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228" name="CustomShape 2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CustomShape 3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CustomShape 4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5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6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CustomShape 7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CustomShape 8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9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" name="CustomShape 10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" name="CustomShape 11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CustomShape 12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CustomShape 13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" name="CustomShape 14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1" name="CustomShape 15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CustomShape 16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CustomShape 1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" name="CustomShape 1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CustomShape 19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CustomShape 20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CustomShape 21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" name="CustomShape 22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" name="CustomShape 23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0" name="CustomShape 24"/>
          <p:cNvSpPr/>
          <p:nvPr/>
        </p:nvSpPr>
        <p:spPr>
          <a:xfrm>
            <a:off x="8740800" y="2107440"/>
            <a:ext cx="263880" cy="134280"/>
          </a:xfrm>
          <a:custGeom>
            <a:avLst/>
            <a:gdLst/>
            <a:ahLst/>
            <a:cxnLst/>
            <a:rect l="l" t="t" r="r" b="b"/>
            <a:pathLst>
              <a:path w="3860" h="1969">
                <a:moveTo>
                  <a:pt x="1879" y="0"/>
                </a:moveTo>
                <a:cubicBezTo>
                  <a:pt x="1814" y="0"/>
                  <a:pt x="1746" y="25"/>
                  <a:pt x="1683" y="81"/>
                </a:cubicBezTo>
                <a:cubicBezTo>
                  <a:pt x="1563" y="189"/>
                  <a:pt x="1491" y="333"/>
                  <a:pt x="1443" y="478"/>
                </a:cubicBezTo>
                <a:cubicBezTo>
                  <a:pt x="1046" y="454"/>
                  <a:pt x="661" y="430"/>
                  <a:pt x="265" y="405"/>
                </a:cubicBezTo>
                <a:cubicBezTo>
                  <a:pt x="60" y="405"/>
                  <a:pt x="0" y="754"/>
                  <a:pt x="216" y="778"/>
                </a:cubicBezTo>
                <a:cubicBezTo>
                  <a:pt x="601" y="838"/>
                  <a:pt x="974" y="886"/>
                  <a:pt x="1358" y="934"/>
                </a:cubicBezTo>
                <a:cubicBezTo>
                  <a:pt x="1358" y="983"/>
                  <a:pt x="1346" y="1031"/>
                  <a:pt x="1346" y="1079"/>
                </a:cubicBezTo>
                <a:cubicBezTo>
                  <a:pt x="1346" y="1331"/>
                  <a:pt x="1370" y="1692"/>
                  <a:pt x="1587" y="1836"/>
                </a:cubicBezTo>
                <a:lnTo>
                  <a:pt x="1587" y="1848"/>
                </a:lnTo>
                <a:cubicBezTo>
                  <a:pt x="1626" y="1931"/>
                  <a:pt x="1700" y="1968"/>
                  <a:pt x="1771" y="1968"/>
                </a:cubicBezTo>
                <a:cubicBezTo>
                  <a:pt x="1875" y="1968"/>
                  <a:pt x="1971" y="1888"/>
                  <a:pt x="1935" y="1752"/>
                </a:cubicBezTo>
                <a:cubicBezTo>
                  <a:pt x="1935" y="1752"/>
                  <a:pt x="1935" y="1740"/>
                  <a:pt x="1923" y="1728"/>
                </a:cubicBezTo>
                <a:cubicBezTo>
                  <a:pt x="2008" y="1560"/>
                  <a:pt x="1947" y="1379"/>
                  <a:pt x="1960" y="1175"/>
                </a:cubicBezTo>
                <a:cubicBezTo>
                  <a:pt x="1960" y="1115"/>
                  <a:pt x="1972" y="1055"/>
                  <a:pt x="1984" y="1007"/>
                </a:cubicBezTo>
                <a:cubicBezTo>
                  <a:pt x="2452" y="1055"/>
                  <a:pt x="2921" y="1103"/>
                  <a:pt x="3390" y="1175"/>
                </a:cubicBezTo>
                <a:cubicBezTo>
                  <a:pt x="3413" y="1179"/>
                  <a:pt x="3434" y="1181"/>
                  <a:pt x="3455" y="1181"/>
                </a:cubicBezTo>
                <a:cubicBezTo>
                  <a:pt x="3807" y="1181"/>
                  <a:pt x="3860" y="633"/>
                  <a:pt x="3462" y="622"/>
                </a:cubicBezTo>
                <a:cubicBezTo>
                  <a:pt x="3017" y="610"/>
                  <a:pt x="2573" y="574"/>
                  <a:pt x="2128" y="538"/>
                </a:cubicBezTo>
                <a:cubicBezTo>
                  <a:pt x="2140" y="478"/>
                  <a:pt x="2152" y="430"/>
                  <a:pt x="2164" y="369"/>
                </a:cubicBezTo>
                <a:cubicBezTo>
                  <a:pt x="2199" y="169"/>
                  <a:pt x="2050" y="0"/>
                  <a:pt x="18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PlaceHolder 2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2" name="PlaceHolder 2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621000" y="3741120"/>
            <a:ext cx="4508280" cy="4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CREDITS: This presentation template was created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3"/>
              </a:rPr>
              <a:t>Slidesgo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including icons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4"/>
              </a:rPr>
              <a:t>Flaticon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and infographics &amp; images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5"/>
              </a:rPr>
              <a:t>Freepik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. </a:t>
            </a:r>
            <a:endParaRPr lang="pt-BR" sz="1000" b="0" strike="noStrike" spc="-1">
              <a:latin typeface="Arial" panose="020B0604020202020204"/>
            </a:endParaRPr>
          </a:p>
        </p:txBody>
      </p:sp>
      <p:grpSp>
        <p:nvGrpSpPr>
          <p:cNvPr id="290" name="Group 2"/>
          <p:cNvGrpSpPr/>
          <p:nvPr/>
        </p:nvGrpSpPr>
        <p:grpSpPr>
          <a:xfrm>
            <a:off x="5783040" y="648720"/>
            <a:ext cx="3427560" cy="698760"/>
            <a:chOff x="5783040" y="648720"/>
            <a:chExt cx="3427560" cy="698760"/>
          </a:xfrm>
        </p:grpSpPr>
        <p:sp>
          <p:nvSpPr>
            <p:cNvPr id="291" name="CustomShape 3"/>
            <p:cNvSpPr/>
            <p:nvPr/>
          </p:nvSpPr>
          <p:spPr>
            <a:xfrm flipH="1">
              <a:off x="6787800" y="13147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CustomShape 4"/>
            <p:cNvSpPr/>
            <p:nvPr/>
          </p:nvSpPr>
          <p:spPr>
            <a:xfrm rot="10800000">
              <a:off x="7622280" y="113364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CustomShape 5"/>
            <p:cNvSpPr/>
            <p:nvPr/>
          </p:nvSpPr>
          <p:spPr>
            <a:xfrm rot="10800000">
              <a:off x="6906960" y="97884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4" name="CustomShape 6"/>
            <p:cNvSpPr/>
            <p:nvPr/>
          </p:nvSpPr>
          <p:spPr>
            <a:xfrm rot="10800000">
              <a:off x="6332760" y="84600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CustomShape 7"/>
            <p:cNvSpPr/>
            <p:nvPr/>
          </p:nvSpPr>
          <p:spPr>
            <a:xfrm rot="10800000">
              <a:off x="5783040" y="64872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96" name="Group 8"/>
          <p:cNvGrpSpPr/>
          <p:nvPr/>
        </p:nvGrpSpPr>
        <p:grpSpPr>
          <a:xfrm>
            <a:off x="6040800" y="1441440"/>
            <a:ext cx="3169800" cy="665640"/>
            <a:chOff x="6040800" y="1441440"/>
            <a:chExt cx="3169800" cy="665640"/>
          </a:xfrm>
        </p:grpSpPr>
        <p:sp>
          <p:nvSpPr>
            <p:cNvPr id="297" name="CustomShape 9"/>
            <p:cNvSpPr/>
            <p:nvPr/>
          </p:nvSpPr>
          <p:spPr>
            <a:xfrm rot="10800000">
              <a:off x="6656400" y="206136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8" name="CustomShape 10"/>
            <p:cNvSpPr/>
            <p:nvPr/>
          </p:nvSpPr>
          <p:spPr>
            <a:xfrm rot="10800000">
              <a:off x="6040800" y="192600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9" name="CustomShape 11"/>
            <p:cNvSpPr/>
            <p:nvPr/>
          </p:nvSpPr>
          <p:spPr>
            <a:xfrm rot="10800000">
              <a:off x="6906960" y="17715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0" name="CustomShape 12"/>
            <p:cNvSpPr/>
            <p:nvPr/>
          </p:nvSpPr>
          <p:spPr>
            <a:xfrm rot="10800000">
              <a:off x="6332760" y="16383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1" name="CustomShape 13"/>
            <p:cNvSpPr/>
            <p:nvPr/>
          </p:nvSpPr>
          <p:spPr>
            <a:xfrm rot="10800000">
              <a:off x="6668280" y="144144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2" name="Group 14"/>
          <p:cNvGrpSpPr/>
          <p:nvPr/>
        </p:nvGrpSpPr>
        <p:grpSpPr>
          <a:xfrm>
            <a:off x="5783040" y="2213640"/>
            <a:ext cx="3427560" cy="698400"/>
            <a:chOff x="5783040" y="2213640"/>
            <a:chExt cx="3427560" cy="698400"/>
          </a:xfrm>
        </p:grpSpPr>
        <p:sp>
          <p:nvSpPr>
            <p:cNvPr id="303" name="CustomShape 15"/>
            <p:cNvSpPr/>
            <p:nvPr/>
          </p:nvSpPr>
          <p:spPr>
            <a:xfrm flipH="1">
              <a:off x="6787800" y="287928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CustomShape 16"/>
            <p:cNvSpPr/>
            <p:nvPr/>
          </p:nvSpPr>
          <p:spPr>
            <a:xfrm rot="10800000">
              <a:off x="7622280" y="2698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5" name="CustomShape 17"/>
            <p:cNvSpPr/>
            <p:nvPr/>
          </p:nvSpPr>
          <p:spPr>
            <a:xfrm rot="10800000">
              <a:off x="6906960" y="25437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6" name="CustomShape 18"/>
            <p:cNvSpPr/>
            <p:nvPr/>
          </p:nvSpPr>
          <p:spPr>
            <a:xfrm rot="10800000">
              <a:off x="6332760" y="2410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7" name="CustomShape 19"/>
            <p:cNvSpPr/>
            <p:nvPr/>
          </p:nvSpPr>
          <p:spPr>
            <a:xfrm rot="10800000">
              <a:off x="5783040" y="221364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8" name="Group 20"/>
          <p:cNvGrpSpPr/>
          <p:nvPr/>
        </p:nvGrpSpPr>
        <p:grpSpPr>
          <a:xfrm>
            <a:off x="6040800" y="3006000"/>
            <a:ext cx="3169800" cy="665640"/>
            <a:chOff x="6040800" y="3006000"/>
            <a:chExt cx="3169800" cy="665640"/>
          </a:xfrm>
        </p:grpSpPr>
        <p:sp>
          <p:nvSpPr>
            <p:cNvPr id="309" name="CustomShape 21"/>
            <p:cNvSpPr/>
            <p:nvPr/>
          </p:nvSpPr>
          <p:spPr>
            <a:xfrm rot="10800000">
              <a:off x="6656400" y="362592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0" name="CustomShape 22"/>
            <p:cNvSpPr/>
            <p:nvPr/>
          </p:nvSpPr>
          <p:spPr>
            <a:xfrm rot="10800000">
              <a:off x="6040800" y="349056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CustomShape 23"/>
            <p:cNvSpPr/>
            <p:nvPr/>
          </p:nvSpPr>
          <p:spPr>
            <a:xfrm rot="10800000">
              <a:off x="6906960" y="333612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2" name="CustomShape 24"/>
            <p:cNvSpPr/>
            <p:nvPr/>
          </p:nvSpPr>
          <p:spPr>
            <a:xfrm rot="10800000">
              <a:off x="6332760" y="320292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3" name="CustomShape 25"/>
            <p:cNvSpPr/>
            <p:nvPr/>
          </p:nvSpPr>
          <p:spPr>
            <a:xfrm rot="10800000">
              <a:off x="6668280" y="300600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14" name="Group 26"/>
          <p:cNvGrpSpPr/>
          <p:nvPr/>
        </p:nvGrpSpPr>
        <p:grpSpPr>
          <a:xfrm>
            <a:off x="5783040" y="3788280"/>
            <a:ext cx="3427560" cy="698400"/>
            <a:chOff x="5783040" y="3788280"/>
            <a:chExt cx="3427560" cy="698400"/>
          </a:xfrm>
        </p:grpSpPr>
        <p:sp>
          <p:nvSpPr>
            <p:cNvPr id="315" name="CustomShape 27"/>
            <p:cNvSpPr/>
            <p:nvPr/>
          </p:nvSpPr>
          <p:spPr>
            <a:xfrm flipH="1">
              <a:off x="6787800" y="44539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6" name="CustomShape 28"/>
            <p:cNvSpPr/>
            <p:nvPr/>
          </p:nvSpPr>
          <p:spPr>
            <a:xfrm rot="10800000">
              <a:off x="7622280" y="4273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CustomShape 29"/>
            <p:cNvSpPr/>
            <p:nvPr/>
          </p:nvSpPr>
          <p:spPr>
            <a:xfrm rot="10800000">
              <a:off x="6906960" y="411840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CustomShape 30"/>
            <p:cNvSpPr/>
            <p:nvPr/>
          </p:nvSpPr>
          <p:spPr>
            <a:xfrm rot="10800000">
              <a:off x="6332760" y="3985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CustomShape 31"/>
            <p:cNvSpPr/>
            <p:nvPr/>
          </p:nvSpPr>
          <p:spPr>
            <a:xfrm rot="10800000">
              <a:off x="5783040" y="378828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20" name="PlaceHolder 3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1" name="PlaceHolder 3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hyperlink" Target="http://lattes.cnpq.br/641132786341920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2741684" y="2991557"/>
            <a:ext cx="3544712" cy="598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  <a:spcAft>
                <a:spcPts val="1600"/>
              </a:spcAft>
            </a:pPr>
            <a:r>
              <a:rPr lang="pt-BR" sz="1100" b="1" strike="noStrike" spc="-1" dirty="0">
                <a:solidFill>
                  <a:srgbClr val="3D6D7F"/>
                </a:solidFill>
                <a:latin typeface="Lato"/>
                <a:ea typeface="Lato"/>
              </a:rPr>
              <a:t>Programa de Pós- Graduação em Desenvolvimento Regional e de Sistemas Produtivos</a:t>
            </a:r>
            <a:endParaRPr lang="pt-BR" sz="1100" b="1" strike="noStrike" spc="-1" dirty="0">
              <a:solidFill>
                <a:srgbClr val="3D6D7F"/>
              </a:solidFill>
              <a:latin typeface="Lato"/>
              <a:ea typeface="Lato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r>
              <a:rPr lang="pt-BR" sz="1000" b="1" spc="-1" dirty="0" err="1">
                <a:solidFill>
                  <a:srgbClr val="3D6D7F"/>
                </a:solidFill>
                <a:latin typeface="Lato"/>
                <a:ea typeface="Lato"/>
              </a:rPr>
              <a:t>Coord:Profa</a:t>
            </a:r>
            <a:r>
              <a:rPr lang="pt-BR" sz="1000" b="1" spc="-1" dirty="0">
                <a:solidFill>
                  <a:srgbClr val="3D6D7F"/>
                </a:solidFill>
                <a:latin typeface="Lato"/>
                <a:ea typeface="Lato"/>
              </a:rPr>
              <a:t>. Dra. </a:t>
            </a:r>
            <a:r>
              <a:rPr lang="pt-BR" sz="1000" b="1" spc="-1" dirty="0" err="1">
                <a:solidFill>
                  <a:srgbClr val="3D6D7F"/>
                </a:solidFill>
                <a:latin typeface="Lato"/>
                <a:ea typeface="Lato"/>
              </a:rPr>
              <a:t>Rosele</a:t>
            </a:r>
            <a:r>
              <a:rPr lang="pt-BR" sz="1000" b="1" spc="-1" dirty="0">
                <a:solidFill>
                  <a:srgbClr val="3D6D7F"/>
                </a:solidFill>
                <a:latin typeface="Lato"/>
                <a:ea typeface="Lato"/>
              </a:rPr>
              <a:t> Marques Vieira</a:t>
            </a:r>
            <a:endParaRPr lang="pt-BR" sz="1000" b="1" spc="-1" dirty="0">
              <a:solidFill>
                <a:srgbClr val="3D6D7F"/>
              </a:solidFill>
              <a:latin typeface="Lato"/>
              <a:ea typeface="Lato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r>
              <a:rPr lang="pt-BR" sz="1000" b="0" strike="noStrike" spc="-1" dirty="0">
                <a:solidFill>
                  <a:schemeClr val="accent6"/>
                </a:solidFill>
                <a:latin typeface="Lato"/>
              </a:rPr>
              <a:t>Profa. Dra. Eliana </a:t>
            </a:r>
            <a:r>
              <a:rPr lang="pt-BR" sz="1000" b="0" strike="noStrike" spc="-1" dirty="0" err="1">
                <a:solidFill>
                  <a:schemeClr val="accent6"/>
                </a:solidFill>
                <a:latin typeface="Lato"/>
              </a:rPr>
              <a:t>Lamberti</a:t>
            </a:r>
            <a:endParaRPr lang="pt-BR" sz="1000" b="0" strike="noStrike" spc="-1" dirty="0">
              <a:solidFill>
                <a:schemeClr val="accent6"/>
              </a:solidFill>
              <a:latin typeface="Lato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59" name="CustomShape 2"/>
          <p:cNvSpPr/>
          <p:nvPr/>
        </p:nvSpPr>
        <p:spPr>
          <a:xfrm>
            <a:off x="2513520" y="1264356"/>
            <a:ext cx="4001040" cy="18965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85000"/>
              </a:lnSpc>
            </a:pPr>
            <a:r>
              <a:rPr lang="pt-BR" sz="2000" b="0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VIII Seminário Interno  de Avaliação da Pós-Graduação</a:t>
            </a:r>
            <a:br>
              <a:rPr dirty="0"/>
            </a:br>
            <a:br>
              <a:rPr dirty="0"/>
            </a:br>
            <a:r>
              <a:rPr lang="pt-BR" sz="2000" b="1" strike="noStrike" spc="-1" dirty="0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Evolução do Planejamento Estratégico dos programas </a:t>
            </a:r>
            <a:r>
              <a:rPr lang="pt-BR" sz="2000" b="1" i="1" strike="noStrike" spc="-1" dirty="0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stricto sensu</a:t>
            </a:r>
            <a:br>
              <a:rPr dirty="0"/>
            </a:br>
            <a:r>
              <a:rPr lang="pt-BR" sz="1400" b="1" strike="noStrike" spc="-1" dirty="0">
                <a:solidFill>
                  <a:srgbClr val="000000"/>
                </a:solidFill>
                <a:latin typeface="Arial" panose="020B0604020202020204"/>
                <a:ea typeface="DejaVu Sans" panose="020B0603030804020204"/>
              </a:rPr>
              <a:t> </a:t>
            </a:r>
            <a:r>
              <a:rPr lang="pt-BR" sz="1600" b="1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360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3632760" y="4540680"/>
            <a:ext cx="1998360" cy="529560"/>
          </a:xfrm>
          <a:prstGeom prst="rect">
            <a:avLst/>
          </a:prstGeom>
          <a:ln>
            <a:noFill/>
          </a:ln>
          <a:effectLst>
            <a:outerShdw blurRad="76200" dist="38073" dir="7800819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248356" y="981996"/>
            <a:ext cx="3132022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Relato do processo de implantação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457200" y="1375594"/>
            <a:ext cx="6457245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/>
          </p:nvPr>
        </p:nvSpPr>
        <p:spPr>
          <a:xfrm>
            <a:off x="457200" y="1841806"/>
            <a:ext cx="8229240" cy="2963888"/>
          </a:xfrm>
        </p:spPr>
        <p:txBody>
          <a:bodyPr/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mês de julho de 2020, ocorreu uma reunião com o coordenador da área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Planejamento Urbano e Regional e Demografia junto à CAPES 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(prof. Clovis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Ultramari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que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enfatizou dois aspectos, a saber: </a:t>
            </a:r>
            <a:r>
              <a:rPr lang="pt-BR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importância do fortalecimento da área, e a avaliação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a avaliação alguns  aspectos foram  destacados: 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importância e experiência  dos docentes no processo  de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autoavaliação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formal e planejamento estratégico,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internacionalização/ inserção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produção acadêmica e cientifica,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 inserção social e o protagonismo acadêmico e cientifico,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248356" y="981996"/>
            <a:ext cx="3132022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Relato do processo de implantação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474132" y="1799840"/>
            <a:ext cx="6457245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/>
          </p:nvPr>
        </p:nvSpPr>
        <p:spPr>
          <a:xfrm>
            <a:off x="457200" y="1948231"/>
            <a:ext cx="8229240" cy="1883593"/>
          </a:xfrm>
        </p:spPr>
        <p:txBody>
          <a:bodyPr/>
          <a:lstStyle/>
          <a:p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leitura obrigatória dos documentos da área;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f) é fundamental pensar nos impactos de cada ação do programa;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g) a valorização dos discentes e o acompanhamento dos egressos (até 05 anos);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focar em vazio investigativos: temas não estudados.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248356" y="981996"/>
            <a:ext cx="3132022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Relato do processo de implantação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474132" y="1799840"/>
            <a:ext cx="6457245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/>
          </p:nvPr>
        </p:nvSpPr>
        <p:spPr>
          <a:xfrm>
            <a:off x="457200" y="2259515"/>
            <a:ext cx="8229240" cy="18558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segundo semestre de 2020, foram realizadas reuniões pedagógicas (julho, setembro, outubro e novembro) em que o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planejamento estratégico foi discutido sempre acompanhado da discussão de auto avaliação. 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 mesmo ano, foi possível definir os objetivos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macroestratégicos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novembro de 2020, foi enviada à PROPPI a primeira versão do PE.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248356" y="981996"/>
            <a:ext cx="3132022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Relato do processo de implantação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474132" y="1658903"/>
            <a:ext cx="6457245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/>
          </p:nvPr>
        </p:nvSpPr>
        <p:spPr>
          <a:xfrm>
            <a:off x="457200" y="1862435"/>
            <a:ext cx="8229240" cy="20220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processo de discussão e construção do PE foi necessariamente lento, demandou vários encontros ao longo dos anos de 2020 e 2021 e isso foi positivo de modo a garantir que todos os docentes fossem sensibilizados para a importância do processo de construção do planejamento estratégico.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autoavaliação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docente, do projeto pedagógico, dos projetos, do regulamento do programa, enfim, de todas as dimensões (infraestrutura, recursos humanos, discentes, comunidade, projetos) que compõem a oferta do PPGDRS, estiveram presentes em todos os momentos e reuniões.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248356" y="981996"/>
            <a:ext cx="3132022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Relato do processo de implantação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474132" y="1658903"/>
            <a:ext cx="6457245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/>
          </p:nvPr>
        </p:nvSpPr>
        <p:spPr>
          <a:xfrm>
            <a:off x="457200" y="1704296"/>
            <a:ext cx="8229240" cy="18004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abril de 2022, foi definida a nova coordenação do PPGDRS, o que possibilitou a organização das demandas do programa e um trabalho conjunto com a coordenação adjunta de planejamento das atividades regulares do PPGDRS.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alimentação do Sistema Coleta Sucupira para o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quadriênio 2018-2021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extremamente importante para a nova gestão do PPGDRS compreender as exigências, detalhamento e importância do rol de informações que devem ser acompanhadas mensalmente.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248356" y="981996"/>
            <a:ext cx="3132022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Relato do processo de implantação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474132" y="1658903"/>
            <a:ext cx="6457245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/>
          </p:nvPr>
        </p:nvSpPr>
        <p:spPr>
          <a:xfrm>
            <a:off x="457200" y="1462317"/>
            <a:ext cx="8229240" cy="246529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processo avaliativo (entendido como a mensuração das metas alcançadas) ainda não foi iniciado.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  02 de setembro de 2022, a coordenação se reuniu com o prof. Victor Azambuja (atualmente desempenhando função junto à DPAI) para compreender quais metodologias que a gestão da UEMS está adotando para fins de acompanhamento do desempenho institucional. 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partir desta reunião que capacitou e orientou a coordenação do PPGDRS, será iniciado o processo de alimentação dos resultados e acompanhamento do desempenho por meio dos indicadores.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654840" y="722490"/>
            <a:ext cx="2363040" cy="10047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Desafios e conquistas no processo de implantação do planejamento estratégico 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846473"/>
            <a:ext cx="8229240" cy="19943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vez estabelecido o consenso de que o PE é um instrumento importante para a consolidação do PPGDRS e como a construção foi conjunta e participativa, tem-se que é um </a:t>
            </a:r>
            <a:r>
              <a:rPr lang="pt-BR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avanço em termos de organização do corpo docente no curto e médio prazo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construção do PE foi acompanhada pela socialização dos problemas, expectativas e experiências tanto pedagógicas como de pesquisa e extensão, foi um momento muito particular e importante para o grupo se conhecer de fato e pensar o que desejam e esperam do PPGDRS num horizonte ampliado de tempo.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654840" y="722490"/>
            <a:ext cx="2363040" cy="10047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Desafios e conquistas no processo de implantação do planejamento estratégico 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375580" y="2194534"/>
            <a:ext cx="8229240" cy="15511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Segundo relatório de avaliação do programa (quadriênio 2018-2021) que apesar de ter mantido o mesmo conceito, reconheceu melhorias e reforçou aspectos frágeis que devem guiar a  revisão do PE.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contexto da infra estrutura da Unidade Universitária de Ponta de Porã (UUPP) pode estar fragilizada no período de vigência do PE (2021-2025) com a mudança para as dependências da Escola Estadual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Brembatti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Calvoso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654840" y="722490"/>
            <a:ext cx="2363040" cy="10047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Desafios e conquistas no processo de implantação do planejamento estratégico 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2155567"/>
            <a:ext cx="8229240" cy="17727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Outra pauta urgente do programa se refere ao processo de recredenciamento docente que deverá ocorrer neste cenário.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 é algo irreversível: é um instrumento primordial para a gestão de um programa (ou mesmo curso de graduação) de pós graduação cuja mecânica não pode ser descontinuada.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600" dirty="0"/>
          </a:p>
          <a:p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654840" y="722490"/>
            <a:ext cx="2363040" cy="10047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Desafios e conquistas no processo de implantação do planejamento estratégico 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45911" y="2049026"/>
            <a:ext cx="8229240" cy="155119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construção do PE promoveu vários benefícios diretos e indiretos, sendo uma estratégia que deve se manter permanente.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socialização das experiências entre os programas por meio dos seminários de avaliação da pós graduação é importante por vários motivos, entre eles é possível se inspirar em experiências que podem ser replicadas e socializar as angustias e dificuldades.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56356" y="0"/>
            <a:ext cx="6445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ÁREA: PLANEJAMENTO URBANO E REGIONAL, </a:t>
            </a:r>
            <a:br>
              <a:rPr lang="pt-B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 DEMOGRAFIA - PLURD</a:t>
            </a:r>
            <a:endParaRPr lang="pt-B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282222" y="1249052"/>
            <a:ext cx="8381640" cy="3179332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1600" dirty="0"/>
              <a:t> </a:t>
            </a:r>
            <a:r>
              <a:rPr lang="pt-BR" sz="1600" b="1" dirty="0"/>
              <a:t>Dinâmicas do Desenvolvimento Regional</a:t>
            </a:r>
            <a:endParaRPr lang="pt-BR" sz="16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1600" b="1" dirty="0"/>
              <a:t>Sistemas Produtivos</a:t>
            </a:r>
            <a:endParaRPr lang="pt-BR" sz="16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sz="1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sz="16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1600" b="1" dirty="0"/>
              <a:t>Missão </a:t>
            </a:r>
            <a:endParaRPr lang="pt-BR" sz="16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sz="1600" b="1" dirty="0"/>
          </a:p>
          <a:p>
            <a:pPr>
              <a:lnSpc>
                <a:spcPct val="100000"/>
              </a:lnSpc>
            </a:pPr>
            <a:r>
              <a:rPr lang="pt-BR" sz="1600" dirty="0"/>
              <a:t>- Gerar e disseminar conhecimentos e produtos para a promoção do desenvolvimento regional e dos sistemas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produtivos</a:t>
            </a:r>
            <a:r>
              <a:rPr lang="pt-BR" sz="1600" dirty="0"/>
              <a:t> nos territórios.</a:t>
            </a:r>
            <a:endParaRPr lang="pt-BR" sz="1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1600" b="1" dirty="0"/>
              <a:t>Visão </a:t>
            </a:r>
            <a:endParaRPr lang="pt-BR" sz="1600" dirty="0"/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pt-BR" sz="1600" dirty="0"/>
              <a:t>Ser reconhecido como Programa de referência em Desenvolvimento Regional e Sistemas Produtivos.</a:t>
            </a:r>
            <a:endParaRPr lang="pt-BR" sz="1600" dirty="0"/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pt-BR" sz="1600" dirty="0"/>
          </a:p>
          <a:p>
            <a:r>
              <a:rPr lang="pt-BR" sz="1800" kern="100" dirty="0">
                <a:solidFill>
                  <a:srgbClr val="000000"/>
                </a:solidFill>
                <a:effectLst/>
                <a:latin typeface="Liberation Serif" panose="02020603050405020304"/>
                <a:ea typeface="Liberation Serif" panose="02020603050405020304"/>
                <a:cs typeface="Liberation Serif" panose="02020603050405020304"/>
              </a:rPr>
              <a:t>O PPGDRS, está sendo ofertado desde o ano de 2014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654840" y="722490"/>
            <a:ext cx="2363040" cy="10047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Desafios e conquistas no processo de implantação do planejamento estratégico 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99757" y="1874362"/>
            <a:ext cx="8229240" cy="243759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Sugere-se que: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Avançar numa metodologia tecnológica (ou programa informatizado) institucional tanto para alimentar o PE como para o acompanhamento, sistematização e análise das metas e indicadores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Fortalecer eventos e momentos de capacitação e integração entre a comunidade acadêmica (não somente docentes e discentes, mas especialmente técnicos e secretários acadêmicos),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institucional de fortalecimento dos programas a partir da especificidade de cada oferta/UU.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Ampliar  o fluxo de editais que contemplem a Pós-graduação , para  possibilitar a efetivação de  projetos.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585720" y="793440"/>
            <a:ext cx="4975920" cy="86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Obrigado!</a:t>
            </a:r>
            <a:endParaRPr lang="pt-BR" sz="5000" b="0" strike="noStrike" spc="-1">
              <a:latin typeface="Arial" panose="020B0604020202020204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634320" y="1793160"/>
            <a:ext cx="397800" cy="398160"/>
          </a:xfrm>
          <a:custGeom>
            <a:avLst/>
            <a:gdLst/>
            <a:ahLst/>
            <a:cxnLst/>
            <a:rect l="l" t="t" r="r" b="b"/>
            <a:pathLst>
              <a:path w="10860" h="10872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1"/>
          </a:solidFill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1" name="CustomShape 3"/>
          <p:cNvSpPr/>
          <p:nvPr/>
        </p:nvSpPr>
        <p:spPr>
          <a:xfrm>
            <a:off x="634320" y="3814200"/>
            <a:ext cx="4671360" cy="477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CustomShape 4"/>
          <p:cNvSpPr/>
          <p:nvPr/>
        </p:nvSpPr>
        <p:spPr>
          <a:xfrm>
            <a:off x="1222560" y="1843560"/>
            <a:ext cx="4309200" cy="33336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Colocar endereço da rede social do programa</a:t>
            </a:r>
            <a:endParaRPr lang="pt-BR" sz="1600" b="0" strike="noStrike" spc="-1">
              <a:latin typeface="Arial" panose="020B0604020202020204"/>
            </a:endParaRPr>
          </a:p>
        </p:txBody>
      </p:sp>
      <p:pic>
        <p:nvPicPr>
          <p:cNvPr id="373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634320" y="2500200"/>
            <a:ext cx="406080" cy="398160"/>
          </a:xfrm>
          <a:prstGeom prst="rect">
            <a:avLst/>
          </a:prstGeom>
          <a:ln>
            <a:noFill/>
          </a:ln>
        </p:spPr>
      </p:pic>
      <p:sp>
        <p:nvSpPr>
          <p:cNvPr id="374" name="CustomShape 5"/>
          <p:cNvSpPr/>
          <p:nvPr/>
        </p:nvSpPr>
        <p:spPr>
          <a:xfrm>
            <a:off x="1198800" y="2529720"/>
            <a:ext cx="1907280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67 99629-4099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375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3160" y="3160440"/>
            <a:ext cx="499320" cy="304200"/>
          </a:xfrm>
          <a:prstGeom prst="rect">
            <a:avLst/>
          </a:prstGeom>
          <a:ln>
            <a:noFill/>
          </a:ln>
        </p:spPr>
      </p:pic>
      <p:sp>
        <p:nvSpPr>
          <p:cNvPr id="376" name="CustomShape 6"/>
          <p:cNvSpPr/>
          <p:nvPr/>
        </p:nvSpPr>
        <p:spPr>
          <a:xfrm>
            <a:off x="1158187" y="3092760"/>
            <a:ext cx="1757317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chemeClr val="accent3"/>
                </a:solidFill>
                <a:latin typeface="Arial" panose="020B0604020202020204"/>
              </a:rPr>
              <a:t>ppgdrs@uems.br</a:t>
            </a:r>
            <a:endParaRPr lang="pt-BR" sz="1600" b="0" strike="noStrike" spc="-1" dirty="0">
              <a:solidFill>
                <a:schemeClr val="accent3"/>
              </a:solidFill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/>
          <p:nvPr/>
        </p:nvSpPr>
        <p:spPr>
          <a:xfrm>
            <a:off x="248356" y="1106441"/>
            <a:ext cx="9127848" cy="46507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2144889" y="406400"/>
            <a:ext cx="467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Planejamento Estratégico</a:t>
            </a:r>
            <a:endParaRPr lang="pt-B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Espaço Reservado para Conteúdo 3"/>
          <p:cNvGraphicFramePr/>
          <p:nvPr/>
        </p:nvGraphicFramePr>
        <p:xfrm>
          <a:off x="678548" y="1106441"/>
          <a:ext cx="8025185" cy="3544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7869"/>
                <a:gridCol w="5287316"/>
              </a:tblGrid>
              <a:tr h="8323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cap="all" dirty="0">
                          <a:solidFill>
                            <a:schemeClr val="tx1"/>
                          </a:solidFill>
                          <a:effectLst/>
                        </a:rPr>
                        <a:t>DIMENSÃO</a:t>
                      </a:r>
                      <a:endParaRPr lang="pt-BR" sz="1200" b="1" cap="all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450215" algn="ctr">
                        <a:lnSpc>
                          <a:spcPct val="150000"/>
                        </a:lnSpc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OBJETIVOS ESTRATÉGICOS/ESTRUTURANTES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38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cap="all" dirty="0">
                          <a:solidFill>
                            <a:schemeClr val="tx1"/>
                          </a:solidFill>
                          <a:effectLst/>
                        </a:rPr>
                        <a:t>RESULTADOS PARA A SOCIEDADE</a:t>
                      </a:r>
                      <a:endParaRPr lang="pt-BR" sz="1200" cap="all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buSzPts val="1000"/>
                        <a:buFont typeface="Wingdings" panose="05000000000000000000" pitchFamily="2" charset="2"/>
                        <a:buChar char="ü"/>
                      </a:pPr>
                      <a:endParaRPr lang="pt-BR" sz="1200" dirty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buSzPts val="1000"/>
                        <a:buFont typeface="Wingdings" panose="05000000000000000000" pitchFamily="2" charset="2"/>
                        <a:buNone/>
                      </a:pPr>
                      <a:r>
                        <a:rPr lang="pt-BR" sz="1200" dirty="0">
                          <a:effectLst/>
                        </a:rPr>
                        <a:t>1. Gerar Inovação e transferência de conhecimento</a:t>
                      </a:r>
                      <a:endParaRPr lang="pt-BR" sz="1200" dirty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buSzPts val="1000"/>
                        <a:buFont typeface="Wingdings" panose="05000000000000000000" pitchFamily="2" charset="2"/>
                        <a:buNone/>
                      </a:pPr>
                      <a:r>
                        <a:rPr lang="pt-BR" sz="1200" dirty="0">
                          <a:effectLst/>
                        </a:rPr>
                        <a:t>2. Destacar o PPGDRS em nível regional</a:t>
                      </a:r>
                      <a:endParaRPr lang="pt-BR" sz="1200" dirty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buSzPts val="1000"/>
                        <a:buFont typeface="Wingdings" panose="05000000000000000000" pitchFamily="2" charset="2"/>
                        <a:buNone/>
                      </a:pPr>
                      <a:r>
                        <a:rPr lang="pt-BR" sz="1200" dirty="0">
                          <a:effectLst/>
                        </a:rPr>
                        <a:t>3. Ampliar a inserção internacional do PPGDRS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830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PROCESSOS INTERNOS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t-BR" sz="1200" dirty="0">
                          <a:effectLst/>
                        </a:rPr>
                        <a:t>4. Melhorar a gestão do PPGDRS</a:t>
                      </a:r>
                      <a:endParaRPr lang="pt-BR" sz="1200" dirty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t-BR" sz="1200" dirty="0">
                          <a:effectLst/>
                        </a:rPr>
                        <a:t>5. Promover a cooperação do curso junto à comunidade interna </a:t>
                      </a:r>
                      <a:endParaRPr lang="pt-BR" sz="1200" dirty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t-BR" sz="1200" dirty="0">
                          <a:effectLst/>
                        </a:rPr>
                        <a:t>6. Promover o impacto técnico-científico das pesquisas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00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APRENDIZADO E CRESCIMENTO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buSzPts val="1000"/>
                        <a:buFont typeface="Wingdings" panose="05000000000000000000" pitchFamily="2" charset="2"/>
                        <a:buNone/>
                      </a:pPr>
                      <a:r>
                        <a:rPr lang="pt-BR" sz="1200" dirty="0">
                          <a:effectLst/>
                        </a:rPr>
                        <a:t>7. Adequar estrutura (Recursos Humanos, Infraestrutura, Recursos Financeiros, Laboratórios)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" name="Table 1"/>
          <p:cNvGraphicFramePr/>
          <p:nvPr/>
        </p:nvGraphicFramePr>
        <p:xfrm>
          <a:off x="180622" y="1121040"/>
          <a:ext cx="8824777" cy="4678920"/>
        </p:xfrm>
        <a:graphic>
          <a:graphicData uri="http://schemas.openxmlformats.org/drawingml/2006/table">
            <a:tbl>
              <a:tblPr/>
              <a:tblGrid>
                <a:gridCol w="925688"/>
                <a:gridCol w="620890"/>
                <a:gridCol w="666044"/>
                <a:gridCol w="801512"/>
                <a:gridCol w="682200"/>
                <a:gridCol w="130600"/>
                <a:gridCol w="553155"/>
                <a:gridCol w="632178"/>
                <a:gridCol w="282222"/>
                <a:gridCol w="381001"/>
                <a:gridCol w="1604893"/>
                <a:gridCol w="1544394"/>
              </a:tblGrid>
              <a:tr h="403920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 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Porque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Como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Onde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Quem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Quando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INDICADOR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Fórmulas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1257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OBJETIVOS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META 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Descrever a ação de forma clara e RESUMIDA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Motivo e benefício da ação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Procedimento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 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E9E9E"/>
                      </a:solidFill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Local da ação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Responsável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data de Início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data de Término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Indicar qual é o indicador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227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Gerar Inovação e transferência de conhecimento</a:t>
                      </a:r>
                      <a:endParaRPr lang="pt-BR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Fomentar o protagonismo acadêmico e cientifico junto à iniciativa privada e pública (dissertações preverem transferência de conhecimento com destaque na aplicação</a:t>
                      </a:r>
                      <a:endParaRPr lang="pt-BR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Gerar 02 projetos por linha de pesquisa no quadriênio que gerem inovação e transferência de conhecimento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Aproximar a pesquisa acadêmica dos atores públicos e privados locais/regionais 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Para gerar impacto social e transferência de conhecimento da academia para a sociedade de forma aplicada</a:t>
                      </a:r>
                      <a:endParaRPr lang="pt-BR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Promover a geração de patentes e marcas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Direcionar os projetos de pesquisa em atenção as demandas locais/regionais por meio de contato com Associação Comercial e Prefeituras Municipais</a:t>
                      </a:r>
                      <a:endParaRPr lang="pt-BR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Propor pesquisas/projetos que tenham relação direta com o segmento privado, que possam ser absorvidas por empresas, que gerem um produto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 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E9E9E"/>
                      </a:solidFill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Ponta Porã, Amambai e demais municípios de abrangência do PPGDRS </a:t>
                      </a:r>
                      <a:endParaRPr lang="pt-BR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Âmbito local, regional e internacional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Todos os docentes credenciados 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2021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2025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Taxa de participação de projetos inovadores   = número  projetos inovadores/ número  total de projetos </a:t>
                      </a:r>
                      <a:endParaRPr lang="pt-BR" sz="800" b="1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Taxa participação </a:t>
                      </a:r>
                      <a:br>
                        <a:rPr dirty="0"/>
                      </a:br>
                      <a:r>
                        <a:rPr lang="pt-BR" sz="800" b="0" strike="noStrike" spc="-1" dirty="0" err="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TPart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=</a:t>
                      </a:r>
                      <a:r>
                        <a:rPr lang="pt-BR" sz="800" b="0" strike="noStrike" spc="-1" dirty="0" err="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PIPart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/TP x 100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800" b="0" strike="noStrike" spc="-1" dirty="0">
                        <a:latin typeface="Arial" panose="020B06040202020202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Em que: </a:t>
                      </a:r>
                      <a:br>
                        <a:rPr dirty="0"/>
                      </a:br>
                      <a:r>
                        <a:rPr lang="pt-BR" sz="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</a:t>
                      </a:r>
                      <a:r>
                        <a:rPr lang="pt-BR" sz="800" b="0" strike="noStrike" spc="-1" dirty="0" err="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Part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= nº de projetos inovadores</a:t>
                      </a:r>
                      <a:br>
                        <a:rPr dirty="0"/>
                      </a:br>
                      <a:r>
                        <a:rPr lang="pt-B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 = nº total de projetos.   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2" name="CustomShape 2"/>
          <p:cNvSpPr/>
          <p:nvPr/>
        </p:nvSpPr>
        <p:spPr>
          <a:xfrm>
            <a:off x="845640" y="353880"/>
            <a:ext cx="638028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pt-BR" sz="1400" cap="all" dirty="0"/>
              <a:t>RESULTADOS PARA A SOCIEDADE</a:t>
            </a:r>
            <a:endParaRPr lang="pt-BR" sz="1400" cap="all" dirty="0"/>
          </a:p>
          <a:p>
            <a:pPr algn="ctr">
              <a:lnSpc>
                <a:spcPct val="100000"/>
              </a:lnSpc>
            </a:pPr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Gerar Inovação e transferência de conhecimento</a:t>
            </a:r>
            <a:endParaRPr lang="pt-BR" sz="14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5" name="CustomShape 3"/>
          <p:cNvSpPr/>
          <p:nvPr/>
        </p:nvSpPr>
        <p:spPr>
          <a:xfrm>
            <a:off x="457200" y="970845"/>
            <a:ext cx="2771422" cy="774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4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Resultados  obtidos com o indicador apresentado </a:t>
            </a:r>
            <a:endParaRPr lang="pt-BR" sz="14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338667" y="2000076"/>
            <a:ext cx="8336484" cy="29608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16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O registros de marcas e patentes:</a:t>
            </a:r>
            <a:endParaRPr lang="pt-BR" sz="1600" b="1" dirty="0">
              <a:latin typeface="Times New Roman" panose="02020603050405020304" pitchFamily="18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BUESA, C. B. ;</a:t>
            </a:r>
            <a:r>
              <a:rPr lang="pt-BR" sz="1600" u="sng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  <a:hlinkClick r:id="rId1"/>
              </a:rPr>
              <a:t>ZAMBERLAN, Carlos Otávio</a:t>
            </a:r>
            <a:r>
              <a:rPr lang="pt-BR" sz="1600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 </a:t>
            </a:r>
            <a:r>
              <a:rPr lang="pt-BR" sz="16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. Caminho para os Ervais - Itinerário Cultural - Mato Grosso do Sul. 2019</a:t>
            </a:r>
            <a:r>
              <a:rPr lang="pt-BR" sz="1600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, </a:t>
            </a:r>
            <a:r>
              <a:rPr lang="pt-BR" sz="1600" dirty="0" err="1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Brasil.Patente</a:t>
            </a:r>
            <a:r>
              <a:rPr lang="pt-BR" sz="1600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: Marca Registrada de Serviço. Número do registro: MU917518896, título: "Caminho para os Ervais - Itinerário Cultural - Mato Grosso do Sul"  Instituição de registro: INPI - Instituto Nacional da Propriedade Industrial</a:t>
            </a:r>
            <a:endParaRPr lang="pt-BR" sz="1600" b="1" dirty="0">
              <a:latin typeface="Times New Roman" panose="02020603050405020304" pitchFamily="18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  <a:hlinkClick r:id="rId1"/>
              </a:rPr>
              <a:t>ZAMBERLAN, Carlos Otávio</a:t>
            </a:r>
            <a:r>
              <a:rPr lang="pt-BR" sz="1600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; BUESA, C. B. . </a:t>
            </a:r>
            <a:r>
              <a:rPr lang="pt-BR" sz="16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Paisagem Cultural Ervateira. 2019, </a:t>
            </a:r>
            <a:r>
              <a:rPr lang="pt-BR" sz="1600" dirty="0" err="1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Brasil.Patente</a:t>
            </a:r>
            <a:r>
              <a:rPr lang="pt-BR" sz="1600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: Marca Registrada de Serviço. Número do registro: MU917519205, título: "Paisagem Cultural Ervateira" , Instituição de registro: INPI - Instituto Nacional da Propriedade Industria</a:t>
            </a:r>
            <a:endParaRPr lang="pt-BR" sz="1600" dirty="0">
              <a:latin typeface="Times New Roman" panose="02020603050405020304" pitchFamily="18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Festival </a:t>
            </a:r>
            <a:r>
              <a:rPr lang="pt-BR" sz="1600" dirty="0" err="1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etnocultural</a:t>
            </a:r>
            <a:r>
              <a:rPr lang="pt-BR" sz="1600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 dos ervais( em processo de registro da marca</a:t>
            </a:r>
            <a:r>
              <a:rPr lang="pt-BR" sz="1600" dirty="0" smtClean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).</a:t>
            </a:r>
            <a:endParaRPr lang="pt-BR" sz="1600" dirty="0" smtClean="0">
              <a:latin typeface="Times New Roman" panose="02020603050405020304" pitchFamily="18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sz="1600" dirty="0">
              <a:latin typeface="Times New Roman" panose="02020603050405020304" pitchFamily="18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1200" dirty="0"/>
          </a:p>
          <a:p>
            <a:pPr>
              <a:buFont typeface="Wingdings" panose="05000000000000000000" pitchFamily="2" charset="2"/>
              <a:buChar char="Ø"/>
            </a:pPr>
            <a:endParaRPr lang="pt-BR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5" name="CustomShape 3"/>
          <p:cNvSpPr/>
          <p:nvPr/>
        </p:nvSpPr>
        <p:spPr>
          <a:xfrm>
            <a:off x="677336" y="775728"/>
            <a:ext cx="2771422" cy="774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/>
            <a:r>
              <a:rPr lang="pt-BR" sz="1200" dirty="0"/>
              <a:t>CAMINHO PARA OS ERVAIS</a:t>
            </a:r>
            <a:endParaRPr lang="pt-BR" sz="1200" dirty="0"/>
          </a:p>
          <a:p>
            <a:pPr algn="ctr"/>
            <a:r>
              <a:rPr lang="pt-BR" sz="1200" dirty="0">
                <a:latin typeface="book antiqua" panose="02040602050305030304" pitchFamily="18" charset="0"/>
              </a:rPr>
              <a:t>Itinerário cultural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Espaço Reservado para Conteúdo 2"/>
          <p:cNvSpPr txBox="1"/>
          <p:nvPr/>
        </p:nvSpPr>
        <p:spPr>
          <a:xfrm>
            <a:off x="677336" y="1706169"/>
            <a:ext cx="4184033" cy="46805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2808" y="1529675"/>
            <a:ext cx="3427552" cy="3435049"/>
          </a:xfrm>
          <a:prstGeom prst="rect">
            <a:avLst/>
          </a:prstGeom>
        </p:spPr>
      </p:pic>
      <p:sp>
        <p:nvSpPr>
          <p:cNvPr id="18" name="Espaço Reservado para Conteúdo 3"/>
          <p:cNvSpPr>
            <a:spLocks noGrp="1"/>
          </p:cNvSpPr>
          <p:nvPr>
            <p:ph type="body" idx="4294967295"/>
          </p:nvPr>
        </p:nvSpPr>
        <p:spPr>
          <a:xfrm>
            <a:off x="5127625" y="1016000"/>
            <a:ext cx="4016375" cy="3170238"/>
          </a:xfrm>
        </p:spPr>
        <p:txBody>
          <a:bodyPr>
            <a:normAutofit/>
          </a:bodyPr>
          <a:lstStyle/>
          <a:p>
            <a:pPr algn="ctr"/>
            <a:r>
              <a:rPr lang="pt-BR" sz="1200" dirty="0"/>
              <a:t>PAISAGEM CULTURAL ERVATEIRA</a:t>
            </a:r>
            <a:endParaRPr lang="pt-BR" sz="1200" dirty="0"/>
          </a:p>
          <a:p>
            <a:pPr marL="0" indent="0" algn="ctr">
              <a:buNone/>
            </a:pPr>
            <a:r>
              <a:rPr lang="pt-BR" sz="1200" b="0" dirty="0">
                <a:effectLst/>
                <a:latin typeface="book antiqua" panose="02040602050305030304" pitchFamily="18" charset="0"/>
              </a:rPr>
              <a:t>Paisagem cultural com </a:t>
            </a:r>
            <a:r>
              <a:rPr lang="pt-BR" sz="1200" dirty="0">
                <a:latin typeface="book antiqua" panose="02040602050305030304" pitchFamily="18" charset="0"/>
              </a:rPr>
              <a:t>núcleo no município de</a:t>
            </a:r>
            <a:r>
              <a:rPr lang="pt-BR" sz="1200" b="0" dirty="0">
                <a:effectLst/>
                <a:latin typeface="book antiqua" panose="02040602050305030304" pitchFamily="18" charset="0"/>
              </a:rPr>
              <a:t> Amambai/MS</a:t>
            </a:r>
            <a:r>
              <a:rPr lang="pt-BR" sz="1800" b="0" dirty="0">
                <a:effectLst/>
                <a:latin typeface="book antiqua" panose="02040602050305030304" pitchFamily="18" charset="0"/>
              </a:rPr>
              <a:t>.</a:t>
            </a:r>
            <a:endParaRPr lang="pt-BR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23" y="1740199"/>
            <a:ext cx="3359763" cy="3013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5" name="CustomShape 3"/>
          <p:cNvSpPr/>
          <p:nvPr/>
        </p:nvSpPr>
        <p:spPr>
          <a:xfrm>
            <a:off x="457200" y="970845"/>
            <a:ext cx="2771422" cy="774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Resultados  obtidos com o indicador apresentado 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344311" y="70602"/>
            <a:ext cx="8229240" cy="62047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6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6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Avanço na submissão de Projetos para editais: PPGDRS e  Corpo Docente 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Chamada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Fundect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31/2021 - Universal 2021-ODS-Desafios para o Desenvolvimento Sustentável em Mato Grosso do Sul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Chamada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Fundect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10/2022-Mulheres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Ciência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Sul-Mato-grossense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Chamada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Fundect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/UEMS Nº 09/2022 - Edital Acelera UEMS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Edital Prêmio Talentos em Pós-Graduação - UEMS- (TAL-PG) da UEMS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Edital Capes Nº 16/2022 -Apoio Aos Programas de Pós-Graduação Emergentes e em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Consolidação- PDPG – Pós-Doutorado Estratégico;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Edital Programa de Bolsas Brasil PAEC OEA-GCUB (Convocatória GCUB 01/2022),para seleção de aluno estrangeiro –ARELIN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Auxílio Publicações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1200" dirty="0"/>
          </a:p>
          <a:p>
            <a:pPr>
              <a:buFont typeface="Wingdings" panose="05000000000000000000" pitchFamily="2" charset="2"/>
              <a:buChar char="Ø"/>
            </a:pPr>
            <a:endParaRPr lang="pt-BR" sz="1200" dirty="0"/>
          </a:p>
          <a:p>
            <a:pPr>
              <a:buFont typeface="Wingdings" panose="05000000000000000000" pitchFamily="2" charset="2"/>
              <a:buChar char="Ø"/>
            </a:pPr>
            <a:endParaRPr lang="pt-BR" sz="1200" dirty="0"/>
          </a:p>
          <a:p>
            <a:pPr>
              <a:buFont typeface="Wingdings" panose="05000000000000000000" pitchFamily="2" charset="2"/>
              <a:buChar char="Ø"/>
            </a:pPr>
            <a:endParaRPr lang="pt-BR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5" name="CustomShape 3"/>
          <p:cNvSpPr/>
          <p:nvPr/>
        </p:nvSpPr>
        <p:spPr>
          <a:xfrm>
            <a:off x="457200" y="970845"/>
            <a:ext cx="2771422" cy="774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Resultados  obtidos com o indicador apresentado 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344311" y="1459180"/>
            <a:ext cx="8229240" cy="3019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Avanço na submissão de Projetos para editais: Corpo Docente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Algumas propostas com escopo em tecnologias sociais.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Projetos com temáticas relacionados as demandas regionais e locais como: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1200" dirty="0"/>
          </a:p>
          <a:p>
            <a:pPr>
              <a:buFont typeface="Wingdings" panose="05000000000000000000" pitchFamily="2" charset="2"/>
              <a:buChar char="Ø"/>
            </a:pPr>
            <a:endParaRPr lang="pt-BR" sz="1200" dirty="0"/>
          </a:p>
          <a:p>
            <a:pPr>
              <a:buFont typeface="Wingdings" panose="05000000000000000000" pitchFamily="2" charset="2"/>
              <a:buChar char="Ø"/>
            </a:pPr>
            <a:endParaRPr lang="pt-BR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248356" y="981996"/>
            <a:ext cx="3132022" cy="35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Relato do processo de implantação</a:t>
            </a:r>
            <a:endParaRPr lang="pt-BR" sz="1200" b="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tângulo 1"/>
          <p:cNvSpPr/>
          <p:nvPr/>
        </p:nvSpPr>
        <p:spPr>
          <a:xfrm>
            <a:off x="485421" y="1483752"/>
            <a:ext cx="6841068" cy="2610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construção do Planejamento Estratégico, teve início efetivamente a partir do segundo semestre de 2020( coordenação adjunta),cenário de  incertezas e indefinições da coordenação do curso.</a:t>
            </a:r>
            <a:endParaRPr lang="pt-BR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-Ocorreram reuniões sistemáticas com foco no Planejamento Estratégico.</a:t>
            </a:r>
            <a:endParaRPr lang="pt-BR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-Relatório Capes 1ª Avaliação(trienal)</a:t>
            </a:r>
            <a:endParaRPr lang="pt-BR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-Foi a partir deste relatório, especificamente  com foco nos aspectos frágeis e regulares  que as discussões foram pautadas.</a:t>
            </a:r>
            <a:endParaRPr lang="pt-BR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Forças e fraquezas</a:t>
            </a:r>
            <a:endParaRPr lang="pt-BR" sz="1600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11113</Words>
  <Application>WPS Presentation</Application>
  <PresentationFormat>Apresentação na tela (16:9)</PresentationFormat>
  <Paragraphs>328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21</vt:i4>
      </vt:variant>
    </vt:vector>
  </HeadingPairs>
  <TitlesOfParts>
    <vt:vector size="43" baseType="lpstr">
      <vt:lpstr>Arial</vt:lpstr>
      <vt:lpstr>SimSun</vt:lpstr>
      <vt:lpstr>Wingdings</vt:lpstr>
      <vt:lpstr>Arial</vt:lpstr>
      <vt:lpstr>Symbol</vt:lpstr>
      <vt:lpstr>Lato</vt:lpstr>
      <vt:lpstr>Liberation Mono</vt:lpstr>
      <vt:lpstr>Gloria Hallelujah</vt:lpstr>
      <vt:lpstr>DejaVu Sans</vt:lpstr>
      <vt:lpstr>Times New Roman</vt:lpstr>
      <vt:lpstr>Liberation Serif</vt:lpstr>
      <vt:lpstr>Calibri</vt:lpstr>
      <vt:lpstr>Calibri</vt:lpstr>
      <vt:lpstr>Segoe UI Emoji</vt:lpstr>
      <vt:lpstr>book antiqua</vt:lpstr>
      <vt:lpstr>Microsoft YaHei</vt:lpstr>
      <vt:lpstr>Arial Unicode MS</vt:lpstr>
      <vt:lpstr>Segoe Print</vt:lpstr>
      <vt:lpstr>Office Theme</vt:lpstr>
      <vt:lpstr>Office Theme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Trabalho</dc:title>
  <dc:creator>Fábio</dc:creator>
  <cp:lastModifiedBy>eduardo.faca</cp:lastModifiedBy>
  <cp:revision>159</cp:revision>
  <dcterms:created xsi:type="dcterms:W3CDTF">2022-09-20T20:59:32Z</dcterms:created>
  <dcterms:modified xsi:type="dcterms:W3CDTF">2022-09-20T20:59:43Z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  <property fmtid="{D5CDD505-2E9C-101B-9397-08002B2CF9AE}" pid="12" name="ICV">
    <vt:lpwstr>BF86212B9E92448C88E493498D5F7657</vt:lpwstr>
  </property>
  <property fmtid="{D5CDD505-2E9C-101B-9397-08002B2CF9AE}" pid="13" name="KSOProductBuildVer">
    <vt:lpwstr>1046-11.2.0.11306</vt:lpwstr>
  </property>
</Properties>
</file>