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0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5" Type="http://schemas.openxmlformats.org/officeDocument/2006/relationships/hyperlink" Target="http://bit.ly/2TtBDfr" TargetMode="External"/><Relationship Id="rId14" Type="http://schemas.openxmlformats.org/officeDocument/2006/relationships/hyperlink" Target="http://bit.ly/2TyoMsr" TargetMode="External"/><Relationship Id="rId13" Type="http://schemas.openxmlformats.org/officeDocument/2006/relationships/hyperlink" Target="http://bit.ly/2Tynxth" TargetMode="Externa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8000" cy="399240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7320" cy="368460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280"/>
            <a:ext cx="1762920" cy="1888200"/>
            <a:chOff x="114840" y="134280"/>
            <a:chExt cx="1762920" cy="188820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068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20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484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8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276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164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2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484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16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32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276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164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2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484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16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20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8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20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32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2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8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48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840"/>
            <a:ext cx="1762920" cy="1888560"/>
            <a:chOff x="7167960" y="302184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5640" y="351900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44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88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08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200" y="368928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400" y="410760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040" y="448668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400" y="393300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4800" y="434772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680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440" y="36892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000" y="41076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000" y="448704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240" y="351900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400" y="393300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4800" y="434772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680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440" y="36892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000" y="41076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000" y="448704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0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0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6960" y="41079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240" y="448668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0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0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6960" y="41079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240" y="351900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3800" y="32724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00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00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2640" y="305676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560" y="43506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120" y="198000"/>
            <a:ext cx="1087200" cy="81072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PlaceHolder 74"/>
          <p:cNvSpPr>
            <a:spLocks noGrp="1"/>
          </p:cNvSpPr>
          <p:nvPr>
            <p:ph type="title"/>
          </p:nvPr>
        </p:nvSpPr>
        <p:spPr>
          <a:xfrm>
            <a:off x="2867760" y="1514880"/>
            <a:ext cx="3413880" cy="173088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pt-BR" sz="60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6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grpSp>
        <p:nvGrpSpPr>
          <p:cNvPr id="74" name="Group 75"/>
          <p:cNvGrpSpPr/>
          <p:nvPr/>
        </p:nvGrpSpPr>
        <p:grpSpPr>
          <a:xfrm>
            <a:off x="-110880" y="3994920"/>
            <a:ext cx="2216520" cy="795960"/>
            <a:chOff x="-110880" y="3994920"/>
            <a:chExt cx="2216520" cy="795960"/>
          </a:xfrm>
        </p:grpSpPr>
        <p:sp>
          <p:nvSpPr>
            <p:cNvPr id="75" name="CustomShape 76"/>
            <p:cNvSpPr/>
            <p:nvPr/>
          </p:nvSpPr>
          <p:spPr>
            <a:xfrm>
              <a:off x="-110160" y="3994920"/>
              <a:ext cx="503640" cy="55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10880" y="4129920"/>
              <a:ext cx="1027440" cy="8244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9800" y="4317120"/>
              <a:ext cx="1488600" cy="7992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8360" y="4479120"/>
              <a:ext cx="1859040" cy="766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80"/>
            <p:cNvSpPr/>
            <p:nvPr/>
          </p:nvSpPr>
          <p:spPr>
            <a:xfrm>
              <a:off x="-109440" y="4663800"/>
              <a:ext cx="2215080" cy="12708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0" name="CustomShape 81"/>
          <p:cNvSpPr/>
          <p:nvPr/>
        </p:nvSpPr>
        <p:spPr>
          <a:xfrm>
            <a:off x="3095280" y="3246120"/>
            <a:ext cx="2391120" cy="10764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82"/>
          <p:cNvSpPr/>
          <p:nvPr/>
        </p:nvSpPr>
        <p:spPr>
          <a:xfrm rot="7631400">
            <a:off x="8199000" y="885600"/>
            <a:ext cx="726120" cy="54180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2280" y="1215360"/>
            <a:ext cx="2680560" cy="101088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35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2336760" y="354960"/>
            <a:ext cx="4471200" cy="134640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35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grpSp>
        <p:nvGrpSpPr>
          <p:cNvPr id="158" name="Group 2"/>
          <p:cNvGrpSpPr/>
          <p:nvPr/>
        </p:nvGrpSpPr>
        <p:grpSpPr>
          <a:xfrm>
            <a:off x="153000" y="3234960"/>
            <a:ext cx="1888200" cy="1762920"/>
            <a:chOff x="153000" y="3234960"/>
            <a:chExt cx="1888200" cy="1762920"/>
          </a:xfrm>
        </p:grpSpPr>
        <p:sp>
          <p:nvSpPr>
            <p:cNvPr id="159" name="CustomShape 3"/>
            <p:cNvSpPr/>
            <p:nvPr/>
          </p:nvSpPr>
          <p:spPr>
            <a:xfrm rot="10800000">
              <a:off x="1344600" y="48074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"/>
            <p:cNvSpPr/>
            <p:nvPr/>
          </p:nvSpPr>
          <p:spPr>
            <a:xfrm rot="10800000">
              <a:off x="930600" y="48196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5"/>
            <p:cNvSpPr/>
            <p:nvPr/>
          </p:nvSpPr>
          <p:spPr>
            <a:xfrm rot="10800000">
              <a:off x="525240" y="48013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6"/>
            <p:cNvSpPr/>
            <p:nvPr/>
          </p:nvSpPr>
          <p:spPr>
            <a:xfrm rot="10800000">
              <a:off x="153000" y="47808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7"/>
            <p:cNvSpPr/>
            <p:nvPr/>
          </p:nvSpPr>
          <p:spPr>
            <a:xfrm rot="10800000">
              <a:off x="1170360" y="456876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8"/>
            <p:cNvSpPr/>
            <p:nvPr/>
          </p:nvSpPr>
          <p:spPr>
            <a:xfrm rot="10800000">
              <a:off x="731880" y="456408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9"/>
            <p:cNvSpPr/>
            <p:nvPr/>
          </p:nvSpPr>
          <p:spPr>
            <a:xfrm rot="10800000">
              <a:off x="374760" y="4564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10"/>
            <p:cNvSpPr/>
            <p:nvPr/>
          </p:nvSpPr>
          <p:spPr>
            <a:xfrm rot="10800000">
              <a:off x="930600" y="435492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11"/>
            <p:cNvSpPr/>
            <p:nvPr/>
          </p:nvSpPr>
          <p:spPr>
            <a:xfrm rot="10800000">
              <a:off x="524880" y="43372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12"/>
            <p:cNvSpPr/>
            <p:nvPr/>
          </p:nvSpPr>
          <p:spPr>
            <a:xfrm rot="10800000">
              <a:off x="153000" y="43164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13"/>
            <p:cNvSpPr/>
            <p:nvPr/>
          </p:nvSpPr>
          <p:spPr>
            <a:xfrm rot="10800000">
              <a:off x="1170360" y="4104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14"/>
            <p:cNvSpPr/>
            <p:nvPr/>
          </p:nvSpPr>
          <p:spPr>
            <a:xfrm rot="10800000">
              <a:off x="731880" y="41004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15"/>
            <p:cNvSpPr/>
            <p:nvPr/>
          </p:nvSpPr>
          <p:spPr>
            <a:xfrm rot="10800000">
              <a:off x="374760" y="4101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6"/>
            <p:cNvSpPr/>
            <p:nvPr/>
          </p:nvSpPr>
          <p:spPr>
            <a:xfrm rot="10800000">
              <a:off x="1344600" y="4342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17"/>
            <p:cNvSpPr/>
            <p:nvPr/>
          </p:nvSpPr>
          <p:spPr>
            <a:xfrm rot="10800000">
              <a:off x="930600" y="435492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18"/>
            <p:cNvSpPr/>
            <p:nvPr/>
          </p:nvSpPr>
          <p:spPr>
            <a:xfrm rot="10800000">
              <a:off x="524880" y="43372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9"/>
            <p:cNvSpPr/>
            <p:nvPr/>
          </p:nvSpPr>
          <p:spPr>
            <a:xfrm rot="10800000">
              <a:off x="153000" y="43164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20"/>
            <p:cNvSpPr/>
            <p:nvPr/>
          </p:nvSpPr>
          <p:spPr>
            <a:xfrm rot="10800000">
              <a:off x="1170360" y="4104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21"/>
            <p:cNvSpPr/>
            <p:nvPr/>
          </p:nvSpPr>
          <p:spPr>
            <a:xfrm rot="10800000">
              <a:off x="731880" y="41004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22"/>
            <p:cNvSpPr/>
            <p:nvPr/>
          </p:nvSpPr>
          <p:spPr>
            <a:xfrm rot="10800000">
              <a:off x="374760" y="4101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23"/>
            <p:cNvSpPr/>
            <p:nvPr/>
          </p:nvSpPr>
          <p:spPr>
            <a:xfrm rot="10800000">
              <a:off x="525240" y="38725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24"/>
            <p:cNvSpPr/>
            <p:nvPr/>
          </p:nvSpPr>
          <p:spPr>
            <a:xfrm rot="10800000">
              <a:off x="153000" y="38520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25"/>
            <p:cNvSpPr/>
            <p:nvPr/>
          </p:nvSpPr>
          <p:spPr>
            <a:xfrm rot="10800000">
              <a:off x="731880" y="36363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26"/>
            <p:cNvSpPr/>
            <p:nvPr/>
          </p:nvSpPr>
          <p:spPr>
            <a:xfrm rot="10800000">
              <a:off x="298440" y="36360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27"/>
            <p:cNvSpPr/>
            <p:nvPr/>
          </p:nvSpPr>
          <p:spPr>
            <a:xfrm rot="5236200">
              <a:off x="168480" y="33026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28"/>
            <p:cNvSpPr/>
            <p:nvPr/>
          </p:nvSpPr>
          <p:spPr>
            <a:xfrm rot="10800000">
              <a:off x="525240" y="38725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29"/>
            <p:cNvSpPr/>
            <p:nvPr/>
          </p:nvSpPr>
          <p:spPr>
            <a:xfrm rot="10800000">
              <a:off x="153000" y="38520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30"/>
            <p:cNvSpPr/>
            <p:nvPr/>
          </p:nvSpPr>
          <p:spPr>
            <a:xfrm rot="10800000">
              <a:off x="731880" y="36363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31"/>
            <p:cNvSpPr/>
            <p:nvPr/>
          </p:nvSpPr>
          <p:spPr>
            <a:xfrm rot="10800000">
              <a:off x="1344600" y="4342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32"/>
            <p:cNvSpPr/>
            <p:nvPr/>
          </p:nvSpPr>
          <p:spPr>
            <a:xfrm rot="10800000">
              <a:off x="1591200" y="45752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33"/>
            <p:cNvSpPr/>
            <p:nvPr/>
          </p:nvSpPr>
          <p:spPr>
            <a:xfrm rot="10800000">
              <a:off x="930600" y="38908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34"/>
            <p:cNvSpPr/>
            <p:nvPr/>
          </p:nvSpPr>
          <p:spPr>
            <a:xfrm rot="10800000">
              <a:off x="930600" y="38908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35"/>
            <p:cNvSpPr/>
            <p:nvPr/>
          </p:nvSpPr>
          <p:spPr>
            <a:xfrm rot="10800000">
              <a:off x="1802520" y="480456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36"/>
            <p:cNvSpPr/>
            <p:nvPr/>
          </p:nvSpPr>
          <p:spPr>
            <a:xfrm rot="10800000">
              <a:off x="509040" y="33994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3" name="Group 37"/>
          <p:cNvGrpSpPr/>
          <p:nvPr/>
        </p:nvGrpSpPr>
        <p:grpSpPr>
          <a:xfrm>
            <a:off x="7132680" y="105840"/>
            <a:ext cx="1888200" cy="1762920"/>
            <a:chOff x="7132680" y="105840"/>
            <a:chExt cx="1888200" cy="1762920"/>
          </a:xfrm>
        </p:grpSpPr>
        <p:sp>
          <p:nvSpPr>
            <p:cNvPr id="194" name="CustomShape 38"/>
            <p:cNvSpPr/>
            <p:nvPr/>
          </p:nvSpPr>
          <p:spPr>
            <a:xfrm>
              <a:off x="7565040" y="1616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CustomShape 39"/>
            <p:cNvSpPr/>
            <p:nvPr/>
          </p:nvSpPr>
          <p:spPr>
            <a:xfrm>
              <a:off x="8022960" y="10584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40"/>
            <p:cNvSpPr/>
            <p:nvPr/>
          </p:nvSpPr>
          <p:spPr>
            <a:xfrm>
              <a:off x="8442360" y="1270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41"/>
            <p:cNvSpPr/>
            <p:nvPr/>
          </p:nvSpPr>
          <p:spPr>
            <a:xfrm>
              <a:off x="8800560" y="1281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42"/>
            <p:cNvSpPr/>
            <p:nvPr/>
          </p:nvSpPr>
          <p:spPr>
            <a:xfrm>
              <a:off x="7765200" y="36612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43"/>
            <p:cNvSpPr/>
            <p:nvPr/>
          </p:nvSpPr>
          <p:spPr>
            <a:xfrm>
              <a:off x="8186040" y="34740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CustomShape 44"/>
            <p:cNvSpPr/>
            <p:nvPr/>
          </p:nvSpPr>
          <p:spPr>
            <a:xfrm>
              <a:off x="8564400" y="3697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45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46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47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48"/>
            <p:cNvSpPr/>
            <p:nvPr/>
          </p:nvSpPr>
          <p:spPr>
            <a:xfrm>
              <a:off x="7765200" y="8305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49"/>
            <p:cNvSpPr/>
            <p:nvPr/>
          </p:nvSpPr>
          <p:spPr>
            <a:xfrm>
              <a:off x="8186040" y="8118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50"/>
            <p:cNvSpPr/>
            <p:nvPr/>
          </p:nvSpPr>
          <p:spPr>
            <a:xfrm>
              <a:off x="8564400" y="834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CustomShape 51"/>
            <p:cNvSpPr/>
            <p:nvPr/>
          </p:nvSpPr>
          <p:spPr>
            <a:xfrm>
              <a:off x="7564680" y="625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52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53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54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55"/>
            <p:cNvSpPr/>
            <p:nvPr/>
          </p:nvSpPr>
          <p:spPr>
            <a:xfrm>
              <a:off x="7765200" y="8305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56"/>
            <p:cNvSpPr/>
            <p:nvPr/>
          </p:nvSpPr>
          <p:spPr>
            <a:xfrm>
              <a:off x="8186040" y="8118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57"/>
            <p:cNvSpPr/>
            <p:nvPr/>
          </p:nvSpPr>
          <p:spPr>
            <a:xfrm>
              <a:off x="8564400" y="834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58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59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60"/>
            <p:cNvSpPr/>
            <p:nvPr/>
          </p:nvSpPr>
          <p:spPr>
            <a:xfrm>
              <a:off x="8186040" y="12765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61"/>
            <p:cNvSpPr/>
            <p:nvPr/>
          </p:nvSpPr>
          <p:spPr>
            <a:xfrm>
              <a:off x="8640720" y="12985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62"/>
            <p:cNvSpPr/>
            <p:nvPr/>
          </p:nvSpPr>
          <p:spPr>
            <a:xfrm rot="16036200">
              <a:off x="8740800" y="16660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CustomShape 63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64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65"/>
            <p:cNvSpPr/>
            <p:nvPr/>
          </p:nvSpPr>
          <p:spPr>
            <a:xfrm>
              <a:off x="8186040" y="12765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66"/>
            <p:cNvSpPr/>
            <p:nvPr/>
          </p:nvSpPr>
          <p:spPr>
            <a:xfrm>
              <a:off x="7564680" y="625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CustomShape 67"/>
            <p:cNvSpPr/>
            <p:nvPr/>
          </p:nvSpPr>
          <p:spPr>
            <a:xfrm>
              <a:off x="7318440" y="3934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68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CustomShape 69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70"/>
            <p:cNvSpPr/>
            <p:nvPr/>
          </p:nvSpPr>
          <p:spPr>
            <a:xfrm>
              <a:off x="7132680" y="1303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CustomShape 71"/>
            <p:cNvSpPr/>
            <p:nvPr/>
          </p:nvSpPr>
          <p:spPr>
            <a:xfrm>
              <a:off x="8426160" y="15354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8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pt-BR" sz="50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5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621000" y="3741120"/>
            <a:ext cx="4508640" cy="46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3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 panose="020B0604020202020204"/>
            </a:endParaRPr>
          </a:p>
        </p:txBody>
      </p:sp>
      <p:grpSp>
        <p:nvGrpSpPr>
          <p:cNvPr id="371" name="Group 3"/>
          <p:cNvGrpSpPr/>
          <p:nvPr/>
        </p:nvGrpSpPr>
        <p:grpSpPr>
          <a:xfrm>
            <a:off x="5782680" y="648360"/>
            <a:ext cx="3427920" cy="699480"/>
            <a:chOff x="5782680" y="648360"/>
            <a:chExt cx="3427920" cy="699480"/>
          </a:xfrm>
        </p:grpSpPr>
        <p:sp>
          <p:nvSpPr>
            <p:cNvPr id="372" name="CustomShape 4"/>
            <p:cNvSpPr/>
            <p:nvPr/>
          </p:nvSpPr>
          <p:spPr>
            <a:xfrm flipH="1">
              <a:off x="6787800" y="131472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CustomShape 5"/>
            <p:cNvSpPr/>
            <p:nvPr/>
          </p:nvSpPr>
          <p:spPr>
            <a:xfrm rot="10800000">
              <a:off x="7621920" y="113328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CustomShape 6"/>
            <p:cNvSpPr/>
            <p:nvPr/>
          </p:nvSpPr>
          <p:spPr>
            <a:xfrm rot="10800000">
              <a:off x="6906600" y="97848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5" name="CustomShape 7"/>
            <p:cNvSpPr/>
            <p:nvPr/>
          </p:nvSpPr>
          <p:spPr>
            <a:xfrm rot="10800000">
              <a:off x="6332400" y="84564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CustomShape 8"/>
            <p:cNvSpPr/>
            <p:nvPr/>
          </p:nvSpPr>
          <p:spPr>
            <a:xfrm rot="10800000">
              <a:off x="5782680" y="64836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7" name="Group 9"/>
          <p:cNvGrpSpPr/>
          <p:nvPr/>
        </p:nvGrpSpPr>
        <p:grpSpPr>
          <a:xfrm>
            <a:off x="6040440" y="1441080"/>
            <a:ext cx="3170160" cy="666000"/>
            <a:chOff x="6040440" y="1441080"/>
            <a:chExt cx="3170160" cy="666000"/>
          </a:xfrm>
        </p:grpSpPr>
        <p:sp>
          <p:nvSpPr>
            <p:cNvPr id="378" name="CustomShape 10"/>
            <p:cNvSpPr/>
            <p:nvPr/>
          </p:nvSpPr>
          <p:spPr>
            <a:xfrm rot="10800000">
              <a:off x="6656040" y="2061000"/>
              <a:ext cx="2553120" cy="46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CustomShape 11"/>
            <p:cNvSpPr/>
            <p:nvPr/>
          </p:nvSpPr>
          <p:spPr>
            <a:xfrm rot="10800000">
              <a:off x="6040440" y="1925640"/>
              <a:ext cx="3170160" cy="7272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0" name="CustomShape 12"/>
            <p:cNvSpPr/>
            <p:nvPr/>
          </p:nvSpPr>
          <p:spPr>
            <a:xfrm rot="10800000">
              <a:off x="6906600" y="177120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1" name="CustomShape 13"/>
            <p:cNvSpPr/>
            <p:nvPr/>
          </p:nvSpPr>
          <p:spPr>
            <a:xfrm rot="10800000">
              <a:off x="6332400" y="16380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2" name="CustomShape 14"/>
            <p:cNvSpPr/>
            <p:nvPr/>
          </p:nvSpPr>
          <p:spPr>
            <a:xfrm rot="10800000">
              <a:off x="6667920" y="1441080"/>
              <a:ext cx="254016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83" name="Group 15"/>
          <p:cNvGrpSpPr/>
          <p:nvPr/>
        </p:nvGrpSpPr>
        <p:grpSpPr>
          <a:xfrm>
            <a:off x="5782680" y="2213280"/>
            <a:ext cx="3427920" cy="699120"/>
            <a:chOff x="5782680" y="2213280"/>
            <a:chExt cx="3427920" cy="699120"/>
          </a:xfrm>
        </p:grpSpPr>
        <p:sp>
          <p:nvSpPr>
            <p:cNvPr id="384" name="CustomShape 16"/>
            <p:cNvSpPr/>
            <p:nvPr/>
          </p:nvSpPr>
          <p:spPr>
            <a:xfrm flipH="1">
              <a:off x="6787800" y="287928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5" name="CustomShape 17"/>
            <p:cNvSpPr/>
            <p:nvPr/>
          </p:nvSpPr>
          <p:spPr>
            <a:xfrm rot="10800000">
              <a:off x="7621920" y="269784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6" name="CustomShape 18"/>
            <p:cNvSpPr/>
            <p:nvPr/>
          </p:nvSpPr>
          <p:spPr>
            <a:xfrm rot="10800000">
              <a:off x="6906600" y="254340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7" name="CustomShape 19"/>
            <p:cNvSpPr/>
            <p:nvPr/>
          </p:nvSpPr>
          <p:spPr>
            <a:xfrm rot="10800000">
              <a:off x="6332400" y="24102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8" name="CustomShape 20"/>
            <p:cNvSpPr/>
            <p:nvPr/>
          </p:nvSpPr>
          <p:spPr>
            <a:xfrm rot="10800000">
              <a:off x="5782680" y="221328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89" name="Group 21"/>
          <p:cNvGrpSpPr/>
          <p:nvPr/>
        </p:nvGrpSpPr>
        <p:grpSpPr>
          <a:xfrm>
            <a:off x="6040440" y="3005640"/>
            <a:ext cx="3170160" cy="666000"/>
            <a:chOff x="6040440" y="3005640"/>
            <a:chExt cx="3170160" cy="666000"/>
          </a:xfrm>
        </p:grpSpPr>
        <p:sp>
          <p:nvSpPr>
            <p:cNvPr id="390" name="CustomShape 22"/>
            <p:cNvSpPr/>
            <p:nvPr/>
          </p:nvSpPr>
          <p:spPr>
            <a:xfrm rot="10800000">
              <a:off x="6656040" y="3625560"/>
              <a:ext cx="2553120" cy="46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1" name="CustomShape 23"/>
            <p:cNvSpPr/>
            <p:nvPr/>
          </p:nvSpPr>
          <p:spPr>
            <a:xfrm rot="10800000">
              <a:off x="6040440" y="3490200"/>
              <a:ext cx="3170160" cy="7272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2" name="CustomShape 24"/>
            <p:cNvSpPr/>
            <p:nvPr/>
          </p:nvSpPr>
          <p:spPr>
            <a:xfrm rot="10800000">
              <a:off x="6906600" y="333576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3" name="CustomShape 25"/>
            <p:cNvSpPr/>
            <p:nvPr/>
          </p:nvSpPr>
          <p:spPr>
            <a:xfrm rot="10800000">
              <a:off x="6332400" y="320256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4" name="CustomShape 26"/>
            <p:cNvSpPr/>
            <p:nvPr/>
          </p:nvSpPr>
          <p:spPr>
            <a:xfrm rot="10800000">
              <a:off x="6667920" y="3005640"/>
              <a:ext cx="254016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95" name="Group 27"/>
          <p:cNvGrpSpPr/>
          <p:nvPr/>
        </p:nvGrpSpPr>
        <p:grpSpPr>
          <a:xfrm>
            <a:off x="5782680" y="3787920"/>
            <a:ext cx="3427920" cy="699120"/>
            <a:chOff x="5782680" y="3787920"/>
            <a:chExt cx="3427920" cy="699120"/>
          </a:xfrm>
        </p:grpSpPr>
        <p:sp>
          <p:nvSpPr>
            <p:cNvPr id="396" name="CustomShape 28"/>
            <p:cNvSpPr/>
            <p:nvPr/>
          </p:nvSpPr>
          <p:spPr>
            <a:xfrm flipH="1">
              <a:off x="6787800" y="445392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7" name="CustomShape 29"/>
            <p:cNvSpPr/>
            <p:nvPr/>
          </p:nvSpPr>
          <p:spPr>
            <a:xfrm rot="10800000">
              <a:off x="7621920" y="427284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8" name="CustomShape 30"/>
            <p:cNvSpPr/>
            <p:nvPr/>
          </p:nvSpPr>
          <p:spPr>
            <a:xfrm rot="10800000">
              <a:off x="6906600" y="411804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9" name="CustomShape 31"/>
            <p:cNvSpPr/>
            <p:nvPr/>
          </p:nvSpPr>
          <p:spPr>
            <a:xfrm rot="10800000">
              <a:off x="6332400" y="39852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0" name="CustomShape 32"/>
            <p:cNvSpPr/>
            <p:nvPr/>
          </p:nvSpPr>
          <p:spPr>
            <a:xfrm rot="10800000">
              <a:off x="5782680" y="378792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0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 txBox="1"/>
          <p:nvPr/>
        </p:nvSpPr>
        <p:spPr>
          <a:xfrm>
            <a:off x="2453400" y="2191403"/>
            <a:ext cx="4237200" cy="8942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600" b="1" strike="noStrike" spc="-1" dirty="0">
                <a:solidFill>
                  <a:srgbClr val="3D6D7F"/>
                </a:solidFill>
                <a:latin typeface="Lato"/>
                <a:ea typeface="Lato"/>
              </a:rPr>
              <a:t>Programa</a:t>
            </a:r>
            <a:r>
              <a:rPr lang="pt-BR" sz="1600" b="1" spc="-1" dirty="0">
                <a:solidFill>
                  <a:srgbClr val="3D6D7F"/>
                </a:solidFill>
                <a:latin typeface="Lato"/>
                <a:ea typeface="Lato"/>
              </a:rPr>
              <a:t> de Pós-graduação em Letras</a:t>
            </a:r>
            <a:br>
              <a:rPr lang="pt-BR" sz="1600" b="1" spc="-1" dirty="0">
                <a:solidFill>
                  <a:srgbClr val="3D6D7F"/>
                </a:solidFill>
                <a:latin typeface="Lato"/>
                <a:ea typeface="Lato"/>
              </a:rPr>
            </a:br>
            <a:r>
              <a:rPr lang="pt-BR" sz="1600" b="1" spc="-1" dirty="0" err="1">
                <a:solidFill>
                  <a:srgbClr val="3D6D7F"/>
                </a:solidFill>
                <a:latin typeface="Lato"/>
                <a:ea typeface="Lato"/>
              </a:rPr>
              <a:t>PPGLetras</a:t>
            </a:r>
            <a:endParaRPr lang="pt-BR" sz="1600" b="1" spc="-1" dirty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endParaRPr lang="pt-BR" sz="16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600" b="1" strike="noStrike" spc="-1" dirty="0">
                <a:solidFill>
                  <a:srgbClr val="3D6D7F"/>
                </a:solidFill>
                <a:latin typeface="Lato"/>
                <a:ea typeface="Lato"/>
              </a:rPr>
              <a:t>Coordenador Adjunto Prof. Dr. Andre Rezende Benatti</a:t>
            </a:r>
            <a:endParaRPr lang="pt-BR" sz="16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439" name="TextShape 2"/>
          <p:cNvSpPr txBox="1"/>
          <p:nvPr/>
        </p:nvSpPr>
        <p:spPr>
          <a:xfrm>
            <a:off x="2424081" y="298089"/>
            <a:ext cx="4001400" cy="2152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0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br>
              <a:rPr dirty="0"/>
            </a:br>
            <a:br>
              <a:rPr dirty="0"/>
            </a:br>
            <a:r>
              <a:rPr lang="pt-BR" sz="16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0" strike="noStrike" spc="-1" dirty="0">
              <a:solidFill>
                <a:srgbClr val="000000"/>
              </a:solidFill>
              <a:latin typeface="Arial" panose="020B0604020202020204"/>
            </a:endParaRPr>
          </a:p>
        </p:txBody>
      </p:sp>
      <p:pic>
        <p:nvPicPr>
          <p:cNvPr id="44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32760" y="4540680"/>
            <a:ext cx="1998720" cy="529920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7662"/>
            <a:ext cx="5936104" cy="1218795"/>
          </a:xfrm>
        </p:spPr>
        <p:txBody>
          <a:bodyPr/>
          <a:lstStyle/>
          <a:p>
            <a:r>
              <a:rPr lang="pt-BR" dirty="0"/>
              <a:t>Metas de Longo Prazo: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479145"/>
            <a:ext cx="8229240" cy="2982960"/>
          </a:xfrm>
        </p:spPr>
        <p:txBody>
          <a:bodyPr/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Incentivar os docentes, a par de publicarem sobretudo em revistas de </a:t>
            </a:r>
            <a:r>
              <a:rPr lang="pt-BR" sz="1800" dirty="0" err="1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Qualis</a:t>
            </a: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A1, A2, B1 e B2 a escreverem e/ou organizarem livros, redigirem capítulos de livros a serem publicados em Editoras Universitárias, publicarem em anais de eventos, evitando a dispersão de textos em periódicos ou volumes de pouco impacto na área;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Incentivar os discentes a realizarem publicações preferencialmente em periódicos com </a:t>
            </a:r>
            <a:r>
              <a:rPr lang="pt-BR" sz="1800" dirty="0" err="1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Qualis</a:t>
            </a: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A1, A2, B1 e B2;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529320"/>
            <a:ext cx="8229240" cy="2331279"/>
          </a:xfrm>
        </p:spPr>
        <p:txBody>
          <a:bodyPr/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Qualificar melhor a revista do Programa, REVELL – Revista de Estudos Literários da UEMS, </a:t>
            </a:r>
            <a:r>
              <a:rPr lang="pt-BR" sz="1800" dirty="0" err="1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Qualis</a:t>
            </a: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B1 na Classificação de Periódicos Quadriênio 2013-2016; </a:t>
            </a:r>
            <a:r>
              <a:rPr lang="pt-BR" sz="1800" dirty="0" err="1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Qualis</a:t>
            </a: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A4 na avaliação Quadrienal 2017-2020;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Manter as várias atividades de melhoria da qualificação do Programa arroladas adiante.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720" y="616763"/>
            <a:ext cx="6958080" cy="1218795"/>
          </a:xfrm>
        </p:spPr>
        <p:txBody>
          <a:bodyPr/>
          <a:lstStyle/>
          <a:p>
            <a:r>
              <a:rPr lang="pt-BR" dirty="0"/>
              <a:t>Implantação do Planejamento estratégico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380" y="2246714"/>
            <a:ext cx="8229240" cy="1918474"/>
          </a:xfrm>
        </p:spPr>
        <p:txBody>
          <a:bodyPr/>
          <a:lstStyle/>
          <a:p>
            <a:r>
              <a:rPr lang="pt-BR" sz="2000" dirty="0"/>
              <a:t>O Plano Estratégico do </a:t>
            </a:r>
            <a:r>
              <a:rPr lang="pt-BR" sz="2000" dirty="0" err="1"/>
              <a:t>PPGLetras</a:t>
            </a:r>
            <a:r>
              <a:rPr lang="pt-BR" sz="2000" dirty="0"/>
              <a:t>, ainda está em fase de elaboração.</a:t>
            </a:r>
            <a:endParaRPr lang="pt-BR" sz="2000" dirty="0"/>
          </a:p>
          <a:p>
            <a:r>
              <a:rPr lang="pt-BR" sz="2000" dirty="0"/>
              <a:t>Há uma necessidade urgente de realização das metas propostas por hora para que os objetivos sejam alcançados e o programa possa ser obter o conceito 4 ou superior na avaliação Capes.</a:t>
            </a:r>
            <a:endParaRPr lang="pt-BR" sz="2000" dirty="0"/>
          </a:p>
          <a:p>
            <a:r>
              <a:rPr lang="pt-BR" sz="2000" dirty="0"/>
              <a:t>A finalização e implantação das ações estratégicas do </a:t>
            </a:r>
            <a:r>
              <a:rPr lang="pt-BR" sz="2000" dirty="0" err="1"/>
              <a:t>PPGLetras</a:t>
            </a:r>
            <a:r>
              <a:rPr lang="pt-BR" sz="2000" dirty="0"/>
              <a:t> devem iniciar-se ainda em 2022.</a:t>
            </a: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Obrigado!</a:t>
            </a:r>
            <a:endParaRPr lang="pt-BR" sz="5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62" name="CustomShape 2"/>
          <p:cNvSpPr/>
          <p:nvPr/>
        </p:nvSpPr>
        <p:spPr>
          <a:xfrm>
            <a:off x="634320" y="1793160"/>
            <a:ext cx="398160" cy="39852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3" name="CustomShape 3"/>
          <p:cNvSpPr/>
          <p:nvPr/>
        </p:nvSpPr>
        <p:spPr>
          <a:xfrm>
            <a:off x="634320" y="3814200"/>
            <a:ext cx="4671720" cy="47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4" name="CustomShape 4"/>
          <p:cNvSpPr/>
          <p:nvPr/>
        </p:nvSpPr>
        <p:spPr>
          <a:xfrm>
            <a:off x="1222560" y="1843560"/>
            <a:ext cx="4035185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https://www.facebook.com/mestrado.uems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465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634320" y="2500200"/>
            <a:ext cx="406440" cy="398520"/>
          </a:xfrm>
          <a:prstGeom prst="rect">
            <a:avLst/>
          </a:prstGeom>
          <a:ln>
            <a:noFill/>
          </a:ln>
        </p:spPr>
      </p:pic>
      <p:sp>
        <p:nvSpPr>
          <p:cNvPr id="466" name="CustomShape 5"/>
          <p:cNvSpPr/>
          <p:nvPr/>
        </p:nvSpPr>
        <p:spPr>
          <a:xfrm>
            <a:off x="1198800" y="2529720"/>
            <a:ext cx="1907640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 (67) 3901-2236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467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3160" y="3160440"/>
            <a:ext cx="499680" cy="304560"/>
          </a:xfrm>
          <a:prstGeom prst="rect">
            <a:avLst/>
          </a:prstGeom>
          <a:ln>
            <a:noFill/>
          </a:ln>
        </p:spPr>
      </p:pic>
      <p:sp>
        <p:nvSpPr>
          <p:cNvPr id="468" name="CustomShape 6"/>
          <p:cNvSpPr/>
          <p:nvPr/>
        </p:nvSpPr>
        <p:spPr>
          <a:xfrm>
            <a:off x="1209240" y="3171960"/>
            <a:ext cx="2548816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>
                <a:solidFill>
                  <a:srgbClr val="3D6D7F"/>
                </a:solidFill>
                <a:latin typeface="Arial" panose="020B0604020202020204"/>
              </a:rPr>
              <a:t>PPGLETRAS@UEMS.BR</a:t>
            </a:r>
            <a:endParaRPr lang="pt-BR" sz="16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Google Shape;556;p34"/>
          <p:cNvPicPr/>
          <p:nvPr/>
        </p:nvPicPr>
        <p:blipFill>
          <a:blip r:embed="rId1"/>
          <a:stretch>
            <a:fillRect/>
          </a:stretch>
        </p:blipFill>
        <p:spPr>
          <a:xfrm>
            <a:off x="3987000" y="-3600"/>
            <a:ext cx="5156640" cy="5156640"/>
          </a:xfrm>
          <a:prstGeom prst="rect">
            <a:avLst/>
          </a:prstGeom>
          <a:ln>
            <a:noFill/>
          </a:ln>
        </p:spPr>
      </p:pic>
      <p:sp>
        <p:nvSpPr>
          <p:cNvPr id="442" name="TextShape 1"/>
          <p:cNvSpPr txBox="1"/>
          <p:nvPr/>
        </p:nvSpPr>
        <p:spPr>
          <a:xfrm>
            <a:off x="312284" y="4197960"/>
            <a:ext cx="3169721" cy="3675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Lato"/>
                <a:ea typeface="Lato"/>
              </a:rPr>
              <a:t>Prof. Dr</a:t>
            </a:r>
            <a:r>
              <a:rPr lang="pt-BR" sz="1600" spc="-1" dirty="0">
                <a:solidFill>
                  <a:srgbClr val="000000"/>
                </a:solidFill>
                <a:latin typeface="Lato"/>
                <a:ea typeface="Lato"/>
              </a:rPr>
              <a:t>. Andre Rezende Benatti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443" name="CustomShape 2"/>
          <p:cNvSpPr/>
          <p:nvPr/>
        </p:nvSpPr>
        <p:spPr>
          <a:xfrm rot="10800000" flipH="1">
            <a:off x="5951520" y="5308560"/>
            <a:ext cx="2040840" cy="533304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4" name="TextShape 3"/>
          <p:cNvSpPr txBox="1"/>
          <p:nvPr/>
        </p:nvSpPr>
        <p:spPr>
          <a:xfrm>
            <a:off x="59040" y="831240"/>
            <a:ext cx="4686120" cy="19605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Mapa Estratégico </a:t>
            </a:r>
            <a:br>
              <a:rPr dirty="0"/>
            </a:b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do </a:t>
            </a:r>
            <a:r>
              <a:rPr lang="pt-BR" sz="3500" b="0" strike="noStrike" spc="-1" dirty="0" err="1">
                <a:solidFill>
                  <a:srgbClr val="66A2B9"/>
                </a:solidFill>
                <a:latin typeface="Gloria Hallelujah"/>
                <a:ea typeface="Gloria Hallelujah"/>
              </a:rPr>
              <a:t>PPGLetras</a:t>
            </a: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 – </a:t>
            </a:r>
            <a:br>
              <a:rPr dirty="0"/>
            </a:b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Objetivos e Metas </a:t>
            </a:r>
            <a:endParaRPr lang="pt-BR" sz="3500" b="0" strike="noStrike" spc="-1" dirty="0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061" y="497879"/>
            <a:ext cx="4976280" cy="609398"/>
          </a:xfrm>
        </p:spPr>
        <p:txBody>
          <a:bodyPr/>
          <a:lstStyle/>
          <a:p>
            <a:r>
              <a:rPr lang="pt-BR" dirty="0"/>
              <a:t>Objetivo Geral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380" y="1896667"/>
            <a:ext cx="8229240" cy="2067233"/>
          </a:xfrm>
        </p:spPr>
        <p:txBody>
          <a:bodyPr/>
          <a:lstStyle/>
          <a:p>
            <a:r>
              <a:rPr lang="pt-BR" dirty="0"/>
              <a:t>Formar e qualificar mestres em uma perspectiva social e humanista, para o exercício das atividades profissionais de ensino e de pesquisa nas áreas de linguística e literatura.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7662"/>
            <a:ext cx="5922656" cy="1218795"/>
          </a:xfrm>
        </p:spPr>
        <p:txBody>
          <a:bodyPr/>
          <a:lstStyle/>
          <a:p>
            <a:r>
              <a:rPr lang="pt-BR" dirty="0"/>
              <a:t>Objetivos Específicos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855243"/>
            <a:ext cx="8229240" cy="1679434"/>
          </a:xfrm>
        </p:spPr>
        <p:txBody>
          <a:bodyPr/>
          <a:lstStyle/>
          <a:p>
            <a:r>
              <a:rPr lang="pt-BR" dirty="0"/>
              <a:t>Consolidar-se como programa de pós-graduação especializado nas áreas de literatura e linguística; </a:t>
            </a:r>
            <a:endParaRPr lang="pt-BR" dirty="0"/>
          </a:p>
          <a:p>
            <a:r>
              <a:rPr lang="pt-BR" dirty="0"/>
              <a:t>Alcançar conceito igual ou superior a 4 pela CAPES.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7662"/>
            <a:ext cx="5868868" cy="1218795"/>
          </a:xfrm>
        </p:spPr>
        <p:txBody>
          <a:bodyPr/>
          <a:lstStyle/>
          <a:p>
            <a:r>
              <a:rPr lang="pt-BR" dirty="0"/>
              <a:t> Metas de Curto Prazo: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549742"/>
            <a:ext cx="8229240" cy="2290435"/>
          </a:xfrm>
        </p:spPr>
        <p:txBody>
          <a:bodyPr/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em vista a última avaliação CAPES, estimular os docentes a manterem atualizados seus projetos de pesquisa, sobretudo no aspecto referente ao tempo de duração, procurando evitar que ultrapassem o período de cinco anos;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Estimular a participação de docentes e discentes nos principais eventos da área de Linguística e Literatura tendo em vista maior articulação das pesquisas com as perspectivas mais atuais da área;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969360"/>
            <a:ext cx="8229240" cy="3451201"/>
          </a:xfrm>
        </p:spPr>
        <p:txBody>
          <a:bodyPr/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Organizar pelo menos um evento por ano no âmbito do Programa, dialogando com as suas linhas de pesquisa e com as áreas de concentração, em conjunto ou em separado;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Melhorar o tempo médio das defesas de dissertações, procurando atender o prazo sugerido pela CAPES, 24 meses;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procurar desenvolver um acompanhamento mais efetivo dos egressos, obtendo o registro de seus destinos (por no mínimo 5 anos após sua titulação), o que já teve se iniciou, em pequena escala, a partir 2020;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8334"/>
            <a:ext cx="5942827" cy="1218795"/>
          </a:xfrm>
        </p:spPr>
        <p:txBody>
          <a:bodyPr/>
          <a:lstStyle/>
          <a:p>
            <a:r>
              <a:rPr lang="pt-BR" dirty="0"/>
              <a:t>Metas de Médio Prazo: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689043"/>
            <a:ext cx="8229240" cy="2011833"/>
          </a:xfrm>
        </p:spPr>
        <p:txBody>
          <a:bodyPr/>
          <a:lstStyle/>
          <a:p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Rever o regulamento do </a:t>
            </a:r>
            <a:r>
              <a:rPr lang="pt-BR" sz="1800" dirty="0" err="1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PPGLetras</a:t>
            </a: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em vista, conforme recomendado pela CAPES, uma definição mais precisa dos critérios de credenciamento/recredenciamento de docentes permanentes, colaboradores e visitantes, buscando acolher aqueles que, seja na condição de permanente ou colaborador, contribuam para consolidar e ampliar as pesquisas e as atividades de docência e/ou orientação;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Melhorar a distribuição de orientação entre os docentes, evitando que alguns tenham excesso de orientações e outros poucos orientandos. Neste sentido, cabe mencionar que o Processo Seletivo 2023 já equilibra, de maneira mais consciente, a disponibilização de vagas por orientador. Contudo tal processo ainda precisa ser revisto diante das linhas de pesquisas;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Promover dialogo entre os docentes do </a:t>
            </a:r>
            <a:r>
              <a:rPr lang="pt-BR" sz="1800" dirty="0" err="1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PPGLetras</a:t>
            </a: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inclusão de cotas dentro da oferta de vagas de orientação;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505038" y="861255"/>
            <a:ext cx="8229240" cy="4043928"/>
          </a:xfrm>
        </p:spPr>
        <p:txBody>
          <a:bodyPr/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Seguir incentivando alunos e professores a participarem de eventos nacionais e internacionais, auxiliando-os financeiramente, considerando-se as possibilidades permitidas pelo orçamento recebido pelo PROAP;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Procurar estimular as ações interinstitucionais com instituições estrangeiras, haja vista os editais de internacionalização do ARELIM, que se incremente o relacionamento entre os professores das instituições e que se estabeleçam parcerias de pesquisa, de docência e de publicação, bem como participação em eventos acadêmicos etc.;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charset="2"/>
              <a:buChar char=""/>
              <a:tabLst>
                <a:tab pos="457200" algn="l"/>
              </a:tabLst>
            </a:pPr>
            <a:r>
              <a:rPr lang="pt-BR" sz="1800" dirty="0">
                <a:solidFill>
                  <a:srgbClr val="3232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Incrementar o processo de internacionalização por meio de intercâmbios e convênios com entidades estrangeiras;</a:t>
            </a:r>
            <a:endParaRPr lang="pt-BR" sz="1800" dirty="0">
              <a:solidFill>
                <a:srgbClr val="3232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4223</Words>
  <Application>WPS Presentation</Application>
  <PresentationFormat>Apresentação na tela (16:9)</PresentationFormat>
  <Paragraphs>69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SimSun</vt:lpstr>
      <vt:lpstr>Wingdings</vt:lpstr>
      <vt:lpstr>Arial</vt:lpstr>
      <vt:lpstr>Symbol</vt:lpstr>
      <vt:lpstr>Lato</vt:lpstr>
      <vt:lpstr>Liberation Mono</vt:lpstr>
      <vt:lpstr>Gloria Hallelujah</vt:lpstr>
      <vt:lpstr>Times New Roman</vt:lpstr>
      <vt:lpstr>Calibri</vt:lpstr>
      <vt:lpstr>Microsoft YaHei</vt:lpstr>
      <vt:lpstr>Arial Unicode MS</vt:lpstr>
      <vt:lpstr>Office Theme</vt:lpstr>
      <vt:lpstr>Office Theme</vt:lpstr>
      <vt:lpstr>Office Theme</vt:lpstr>
      <vt:lpstr>Office Theme</vt:lpstr>
      <vt:lpstr>PowerPoint 演示文稿</vt:lpstr>
      <vt:lpstr>PowerPoint 演示文稿</vt:lpstr>
      <vt:lpstr>Objetivo Geral</vt:lpstr>
      <vt:lpstr>Objetivos Específicos</vt:lpstr>
      <vt:lpstr> Metas de Curto Prazo:</vt:lpstr>
      <vt:lpstr>PowerPoint 演示文稿</vt:lpstr>
      <vt:lpstr>Metas de Médio Prazo:</vt:lpstr>
      <vt:lpstr>PowerPoint 演示文稿</vt:lpstr>
      <vt:lpstr>PowerPoint 演示文稿</vt:lpstr>
      <vt:lpstr>Metas de Longo Prazo:</vt:lpstr>
      <vt:lpstr>PowerPoint 演示文稿</vt:lpstr>
      <vt:lpstr>Implantação do Planejamento estratégico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creator>Fábio</dc:creator>
  <cp:lastModifiedBy>eduardo.faca</cp:lastModifiedBy>
  <cp:revision>36</cp:revision>
  <dcterms:created xsi:type="dcterms:W3CDTF">2022-09-20T20:58:59Z</dcterms:created>
  <dcterms:modified xsi:type="dcterms:W3CDTF">2022-09-20T20:59:21Z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  <property fmtid="{D5CDD505-2E9C-101B-9397-08002B2CF9AE}" pid="12" name="ICV">
    <vt:lpwstr>33983C900F6F49AC9F6BE5FD0A1FFDC5</vt:lpwstr>
  </property>
  <property fmtid="{D5CDD505-2E9C-101B-9397-08002B2CF9AE}" pid="13" name="KSOProductBuildVer">
    <vt:lpwstr>1046-11.2.0.11306</vt:lpwstr>
  </property>
</Properties>
</file>