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4" r:id="rId12"/>
    <p:sldId id="265" r:id="rId13"/>
    <p:sldId id="266" r:id="rId14"/>
    <p:sldId id="267" r:id="rId1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6" Type="http://schemas.openxmlformats.org/officeDocument/2006/relationships/theme" Target="../theme/theme5.xml"/><Relationship Id="rId15" Type="http://schemas.openxmlformats.org/officeDocument/2006/relationships/hyperlink" Target="http://bit.ly/2TtBDfr" TargetMode="External"/><Relationship Id="rId14" Type="http://schemas.openxmlformats.org/officeDocument/2006/relationships/hyperlink" Target="http://bit.ly/2TyoMsr" TargetMode="External"/><Relationship Id="rId13" Type="http://schemas.openxmlformats.org/officeDocument/2006/relationships/hyperlink" Target="http://bit.ly/2Tynxth" TargetMode="External"/><Relationship Id="rId12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9;p2"/>
          <p:cNvSpPr/>
          <p:nvPr/>
        </p:nvSpPr>
        <p:spPr>
          <a:xfrm>
            <a:off x="1797840" y="652320"/>
            <a:ext cx="5688000" cy="3992400"/>
          </a:xfrm>
          <a:custGeom>
            <a:avLst/>
            <a:gdLst/>
            <a:ahLst/>
            <a:cxnLst/>
            <a:rect l="l" t="t" r="r" b="b"/>
            <a:pathLst>
              <a:path w="13796" h="14030">
                <a:moveTo>
                  <a:pt x="11018" y="1"/>
                </a:moveTo>
                <a:lnTo>
                  <a:pt x="0" y="3021"/>
                </a:lnTo>
                <a:lnTo>
                  <a:pt x="2769" y="14030"/>
                </a:lnTo>
                <a:cubicBezTo>
                  <a:pt x="5639" y="13612"/>
                  <a:pt x="8500" y="13135"/>
                  <a:pt x="11353" y="12608"/>
                </a:cubicBezTo>
                <a:cubicBezTo>
                  <a:pt x="11294" y="11771"/>
                  <a:pt x="11244" y="10935"/>
                  <a:pt x="11202" y="10098"/>
                </a:cubicBezTo>
                <a:cubicBezTo>
                  <a:pt x="12064" y="9789"/>
                  <a:pt x="12925" y="9504"/>
                  <a:pt x="13795" y="9245"/>
                </a:cubicBezTo>
                <a:cubicBezTo>
                  <a:pt x="12917" y="9128"/>
                  <a:pt x="12039" y="9036"/>
                  <a:pt x="11152" y="8985"/>
                </a:cubicBezTo>
                <a:cubicBezTo>
                  <a:pt x="11018" y="5999"/>
                  <a:pt x="10976" y="3004"/>
                  <a:pt x="11018" y="1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Google Shape;10;p2"/>
          <p:cNvSpPr/>
          <p:nvPr/>
        </p:nvSpPr>
        <p:spPr>
          <a:xfrm>
            <a:off x="2243520" y="709200"/>
            <a:ext cx="5467320" cy="3684600"/>
          </a:xfrm>
          <a:custGeom>
            <a:avLst/>
            <a:gdLst/>
            <a:ahLst/>
            <a:cxnLst/>
            <a:rect l="l" t="t" r="r" b="b"/>
            <a:pathLst>
              <a:path w="13261" h="13189">
                <a:moveTo>
                  <a:pt x="11288" y="337"/>
                </a:moveTo>
                <a:cubicBezTo>
                  <a:pt x="10886" y="3230"/>
                  <a:pt x="10563" y="6138"/>
                  <a:pt x="10326" y="9047"/>
                </a:cubicBezTo>
                <a:lnTo>
                  <a:pt x="10326" y="9047"/>
                </a:lnTo>
                <a:cubicBezTo>
                  <a:pt x="10302" y="9119"/>
                  <a:pt x="10324" y="9201"/>
                  <a:pt x="10411" y="9227"/>
                </a:cubicBezTo>
                <a:lnTo>
                  <a:pt x="10411" y="9227"/>
                </a:lnTo>
                <a:cubicBezTo>
                  <a:pt x="10424" y="9231"/>
                  <a:pt x="10437" y="9234"/>
                  <a:pt x="10451" y="9235"/>
                </a:cubicBezTo>
                <a:lnTo>
                  <a:pt x="10451" y="9235"/>
                </a:lnTo>
                <a:cubicBezTo>
                  <a:pt x="11077" y="9356"/>
                  <a:pt x="11699" y="9489"/>
                  <a:pt x="12316" y="9639"/>
                </a:cubicBezTo>
                <a:lnTo>
                  <a:pt x="12316" y="9639"/>
                </a:lnTo>
                <a:cubicBezTo>
                  <a:pt x="11658" y="9760"/>
                  <a:pt x="11003" y="9893"/>
                  <a:pt x="10349" y="10035"/>
                </a:cubicBezTo>
                <a:cubicBezTo>
                  <a:pt x="10282" y="10060"/>
                  <a:pt x="10232" y="10118"/>
                  <a:pt x="10232" y="10194"/>
                </a:cubicBezTo>
                <a:cubicBezTo>
                  <a:pt x="10177" y="10980"/>
                  <a:pt x="10122" y="11767"/>
                  <a:pt x="10073" y="12553"/>
                </a:cubicBezTo>
                <a:lnTo>
                  <a:pt x="10073" y="12553"/>
                </a:lnTo>
                <a:cubicBezTo>
                  <a:pt x="7267" y="12713"/>
                  <a:pt x="4468" y="12818"/>
                  <a:pt x="1662" y="12876"/>
                </a:cubicBezTo>
                <a:lnTo>
                  <a:pt x="1662" y="12876"/>
                </a:lnTo>
                <a:cubicBezTo>
                  <a:pt x="1214" y="9210"/>
                  <a:pt x="774" y="5551"/>
                  <a:pt x="334" y="1893"/>
                </a:cubicBezTo>
                <a:lnTo>
                  <a:pt x="334" y="1893"/>
                </a:lnTo>
                <a:lnTo>
                  <a:pt x="11288" y="337"/>
                </a:lnTo>
                <a:close/>
                <a:moveTo>
                  <a:pt x="11464" y="0"/>
                </a:moveTo>
                <a:cubicBezTo>
                  <a:pt x="11452" y="0"/>
                  <a:pt x="11440" y="1"/>
                  <a:pt x="11428" y="4"/>
                </a:cubicBezTo>
                <a:lnTo>
                  <a:pt x="117" y="1610"/>
                </a:lnTo>
                <a:cubicBezTo>
                  <a:pt x="50" y="1627"/>
                  <a:pt x="0" y="1686"/>
                  <a:pt x="9" y="1761"/>
                </a:cubicBezTo>
                <a:cubicBezTo>
                  <a:pt x="460" y="5517"/>
                  <a:pt x="912" y="9273"/>
                  <a:pt x="1364" y="13038"/>
                </a:cubicBezTo>
                <a:cubicBezTo>
                  <a:pt x="1364" y="13122"/>
                  <a:pt x="1439" y="13189"/>
                  <a:pt x="1523" y="13189"/>
                </a:cubicBezTo>
                <a:cubicBezTo>
                  <a:pt x="4426" y="13130"/>
                  <a:pt x="7320" y="13021"/>
                  <a:pt x="10223" y="12854"/>
                </a:cubicBezTo>
                <a:cubicBezTo>
                  <a:pt x="10307" y="12854"/>
                  <a:pt x="10374" y="12787"/>
                  <a:pt x="10374" y="12703"/>
                </a:cubicBezTo>
                <a:cubicBezTo>
                  <a:pt x="10421" y="11909"/>
                  <a:pt x="10477" y="11116"/>
                  <a:pt x="10532" y="10322"/>
                </a:cubicBezTo>
                <a:lnTo>
                  <a:pt x="10532" y="10322"/>
                </a:lnTo>
                <a:cubicBezTo>
                  <a:pt x="11386" y="10130"/>
                  <a:pt x="12240" y="9962"/>
                  <a:pt x="13101" y="9817"/>
                </a:cubicBezTo>
                <a:cubicBezTo>
                  <a:pt x="13260" y="9792"/>
                  <a:pt x="13243" y="9549"/>
                  <a:pt x="13101" y="9516"/>
                </a:cubicBezTo>
                <a:cubicBezTo>
                  <a:pt x="12290" y="9301"/>
                  <a:pt x="11471" y="9117"/>
                  <a:pt x="10645" y="8955"/>
                </a:cubicBezTo>
                <a:lnTo>
                  <a:pt x="10645" y="8955"/>
                </a:lnTo>
                <a:cubicBezTo>
                  <a:pt x="10894" y="6022"/>
                  <a:pt x="11217" y="3105"/>
                  <a:pt x="11629" y="197"/>
                </a:cubicBezTo>
                <a:cubicBezTo>
                  <a:pt x="11651" y="92"/>
                  <a:pt x="11566" y="0"/>
                  <a:pt x="11464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oogle Shape;12;p2"/>
          <p:cNvGrpSpPr/>
          <p:nvPr/>
        </p:nvGrpSpPr>
        <p:grpSpPr>
          <a:xfrm>
            <a:off x="114840" y="134280"/>
            <a:ext cx="1762920" cy="1888200"/>
            <a:chOff x="114840" y="134280"/>
            <a:chExt cx="1762920" cy="1888200"/>
          </a:xfrm>
        </p:grpSpPr>
        <p:sp>
          <p:nvSpPr>
            <p:cNvPr id="3" name="Google Shape;13;p2"/>
            <p:cNvSpPr/>
            <p:nvPr/>
          </p:nvSpPr>
          <p:spPr>
            <a:xfrm rot="16200000">
              <a:off x="105480" y="139068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Google Shape;14;p2"/>
            <p:cNvSpPr/>
            <p:nvPr/>
          </p:nvSpPr>
          <p:spPr>
            <a:xfrm rot="16200000">
              <a:off x="9360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Google Shape;15;p2"/>
            <p:cNvSpPr/>
            <p:nvPr/>
          </p:nvSpPr>
          <p:spPr>
            <a:xfrm rot="16200000">
              <a:off x="1202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Google Shape;16;p2"/>
            <p:cNvSpPr/>
            <p:nvPr/>
          </p:nvSpPr>
          <p:spPr>
            <a:xfrm rot="16200000">
              <a:off x="1242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Google Shape;17;p2"/>
            <p:cNvSpPr/>
            <p:nvPr/>
          </p:nvSpPr>
          <p:spPr>
            <a:xfrm rot="16200000">
              <a:off x="339840" y="118620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Google Shape;18;p2"/>
            <p:cNvSpPr/>
            <p:nvPr/>
          </p:nvSpPr>
          <p:spPr>
            <a:xfrm rot="16200000">
              <a:off x="324360" y="74484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Google Shape;19;p2"/>
            <p:cNvSpPr/>
            <p:nvPr/>
          </p:nvSpPr>
          <p:spPr>
            <a:xfrm rot="16200000">
              <a:off x="345600" y="388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Google Shape;20;p2"/>
            <p:cNvSpPr/>
            <p:nvPr/>
          </p:nvSpPr>
          <p:spPr>
            <a:xfrm rot="16200000">
              <a:off x="558000" y="93276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Google Shape;21;p2"/>
            <p:cNvSpPr/>
            <p:nvPr/>
          </p:nvSpPr>
          <p:spPr>
            <a:xfrm rot="16200000">
              <a:off x="584640" y="52164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Google Shape;22;p2"/>
            <p:cNvSpPr/>
            <p:nvPr/>
          </p:nvSpPr>
          <p:spPr>
            <a:xfrm rot="16200000">
              <a:off x="58824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Google Shape;23;p2"/>
            <p:cNvSpPr/>
            <p:nvPr/>
          </p:nvSpPr>
          <p:spPr>
            <a:xfrm rot="16200000">
              <a:off x="804240" y="11862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Google Shape;24;p2"/>
            <p:cNvSpPr/>
            <p:nvPr/>
          </p:nvSpPr>
          <p:spPr>
            <a:xfrm rot="16200000">
              <a:off x="788400" y="74484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Google Shape;25;p2"/>
            <p:cNvSpPr/>
            <p:nvPr/>
          </p:nvSpPr>
          <p:spPr>
            <a:xfrm rot="16200000">
              <a:off x="810000" y="38916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Google Shape;26;p2"/>
            <p:cNvSpPr/>
            <p:nvPr/>
          </p:nvSpPr>
          <p:spPr>
            <a:xfrm rot="16200000">
              <a:off x="569880" y="139032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Google Shape;27;p2"/>
            <p:cNvSpPr/>
            <p:nvPr/>
          </p:nvSpPr>
          <p:spPr>
            <a:xfrm rot="16200000">
              <a:off x="558000" y="93276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Google Shape;28;p2"/>
            <p:cNvSpPr/>
            <p:nvPr/>
          </p:nvSpPr>
          <p:spPr>
            <a:xfrm rot="16200000">
              <a:off x="584640" y="52164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Google Shape;29;p2"/>
            <p:cNvSpPr/>
            <p:nvPr/>
          </p:nvSpPr>
          <p:spPr>
            <a:xfrm rot="16200000">
              <a:off x="58824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Google Shape;30;p2"/>
            <p:cNvSpPr/>
            <p:nvPr/>
          </p:nvSpPr>
          <p:spPr>
            <a:xfrm rot="16200000">
              <a:off x="804240" y="11862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Google Shape;31;p2"/>
            <p:cNvSpPr/>
            <p:nvPr/>
          </p:nvSpPr>
          <p:spPr>
            <a:xfrm rot="16200000">
              <a:off x="788400" y="74484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Google Shape;32;p2"/>
            <p:cNvSpPr/>
            <p:nvPr/>
          </p:nvSpPr>
          <p:spPr>
            <a:xfrm rot="16200000">
              <a:off x="810000" y="38916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Google Shape;33;p2"/>
            <p:cNvSpPr/>
            <p:nvPr/>
          </p:nvSpPr>
          <p:spPr>
            <a:xfrm rot="16200000">
              <a:off x="10490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Google Shape;34;p2"/>
            <p:cNvSpPr/>
            <p:nvPr/>
          </p:nvSpPr>
          <p:spPr>
            <a:xfrm rot="16200000">
              <a:off x="10530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Google Shape;35;p2"/>
            <p:cNvSpPr/>
            <p:nvPr/>
          </p:nvSpPr>
          <p:spPr>
            <a:xfrm rot="16200000">
              <a:off x="1252440" y="74520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Google Shape;36;p2"/>
            <p:cNvSpPr/>
            <p:nvPr/>
          </p:nvSpPr>
          <p:spPr>
            <a:xfrm rot="16200000">
              <a:off x="1274400" y="388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Google Shape;37;p2"/>
            <p:cNvSpPr/>
            <p:nvPr/>
          </p:nvSpPr>
          <p:spPr>
            <a:xfrm rot="10636200">
              <a:off x="1610280" y="21456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Google Shape;38;p2"/>
            <p:cNvSpPr/>
            <p:nvPr/>
          </p:nvSpPr>
          <p:spPr>
            <a:xfrm rot="16200000">
              <a:off x="10490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Google Shape;39;p2"/>
            <p:cNvSpPr/>
            <p:nvPr/>
          </p:nvSpPr>
          <p:spPr>
            <a:xfrm rot="16200000">
              <a:off x="10530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Google Shape;40;p2"/>
            <p:cNvSpPr/>
            <p:nvPr/>
          </p:nvSpPr>
          <p:spPr>
            <a:xfrm rot="16200000">
              <a:off x="1252440" y="74520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Google Shape;41;p2"/>
            <p:cNvSpPr/>
            <p:nvPr/>
          </p:nvSpPr>
          <p:spPr>
            <a:xfrm rot="16200000">
              <a:off x="569880" y="139032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Google Shape;42;p2"/>
            <p:cNvSpPr/>
            <p:nvPr/>
          </p:nvSpPr>
          <p:spPr>
            <a:xfrm rot="16200000">
              <a:off x="337680" y="16372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Google Shape;43;p2"/>
            <p:cNvSpPr/>
            <p:nvPr/>
          </p:nvSpPr>
          <p:spPr>
            <a:xfrm rot="16200000">
              <a:off x="102204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Google Shape;44;p2"/>
            <p:cNvSpPr/>
            <p:nvPr/>
          </p:nvSpPr>
          <p:spPr>
            <a:xfrm rot="16200000">
              <a:off x="102204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Google Shape;45;p2"/>
            <p:cNvSpPr/>
            <p:nvPr/>
          </p:nvSpPr>
          <p:spPr>
            <a:xfrm rot="16200000">
              <a:off x="104040" y="1818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Google Shape;46;p2"/>
            <p:cNvSpPr/>
            <p:nvPr/>
          </p:nvSpPr>
          <p:spPr>
            <a:xfrm rot="16200000">
              <a:off x="1509120" y="5248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" name="Google Shape;47;p2"/>
          <p:cNvGrpSpPr/>
          <p:nvPr/>
        </p:nvGrpSpPr>
        <p:grpSpPr>
          <a:xfrm>
            <a:off x="7167960" y="3021840"/>
            <a:ext cx="1762920" cy="1888560"/>
            <a:chOff x="7167960" y="3021840"/>
            <a:chExt cx="1762920" cy="1888560"/>
          </a:xfrm>
        </p:grpSpPr>
        <p:sp>
          <p:nvSpPr>
            <p:cNvPr id="38" name="Google Shape;48;p2"/>
            <p:cNvSpPr/>
            <p:nvPr/>
          </p:nvSpPr>
          <p:spPr>
            <a:xfrm rot="5400000">
              <a:off x="8675640" y="351900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Google Shape;49;p2"/>
            <p:cNvSpPr/>
            <p:nvPr/>
          </p:nvSpPr>
          <p:spPr>
            <a:xfrm rot="5400000">
              <a:off x="873144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Google Shape;50;p2"/>
            <p:cNvSpPr/>
            <p:nvPr/>
          </p:nvSpPr>
          <p:spPr>
            <a:xfrm rot="5400000">
              <a:off x="87188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Google Shape;51;p2"/>
            <p:cNvSpPr/>
            <p:nvPr/>
          </p:nvSpPr>
          <p:spPr>
            <a:xfrm rot="5400000">
              <a:off x="87008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Google Shape;52;p2"/>
            <p:cNvSpPr/>
            <p:nvPr/>
          </p:nvSpPr>
          <p:spPr>
            <a:xfrm rot="5400000">
              <a:off x="8467200" y="368928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Google Shape;53;p2"/>
            <p:cNvSpPr/>
            <p:nvPr/>
          </p:nvSpPr>
          <p:spPr>
            <a:xfrm rot="5400000">
              <a:off x="8465400" y="410760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Google Shape;54;p2"/>
            <p:cNvSpPr/>
            <p:nvPr/>
          </p:nvSpPr>
          <p:spPr>
            <a:xfrm rot="5400000">
              <a:off x="8465040" y="448668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Google Shape;55;p2"/>
            <p:cNvSpPr/>
            <p:nvPr/>
          </p:nvSpPr>
          <p:spPr>
            <a:xfrm rot="5400000">
              <a:off x="8267400" y="393300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Google Shape;56;p2"/>
            <p:cNvSpPr/>
            <p:nvPr/>
          </p:nvSpPr>
          <p:spPr>
            <a:xfrm rot="5400000">
              <a:off x="8254800" y="434772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Google Shape;57;p2"/>
            <p:cNvSpPr/>
            <p:nvPr/>
          </p:nvSpPr>
          <p:spPr>
            <a:xfrm rot="5400000">
              <a:off x="823680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Google Shape;58;p2"/>
            <p:cNvSpPr/>
            <p:nvPr/>
          </p:nvSpPr>
          <p:spPr>
            <a:xfrm rot="5400000">
              <a:off x="8002440" y="36892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Google Shape;59;p2"/>
            <p:cNvSpPr/>
            <p:nvPr/>
          </p:nvSpPr>
          <p:spPr>
            <a:xfrm rot="5400000">
              <a:off x="8001000" y="41076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Google Shape;60;p2"/>
            <p:cNvSpPr/>
            <p:nvPr/>
          </p:nvSpPr>
          <p:spPr>
            <a:xfrm rot="5400000">
              <a:off x="8001000" y="448704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Google Shape;61;p2"/>
            <p:cNvSpPr/>
            <p:nvPr/>
          </p:nvSpPr>
          <p:spPr>
            <a:xfrm rot="5400000">
              <a:off x="8211240" y="351900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Google Shape;62;p2"/>
            <p:cNvSpPr/>
            <p:nvPr/>
          </p:nvSpPr>
          <p:spPr>
            <a:xfrm rot="5400000">
              <a:off x="8267400" y="393300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Google Shape;63;p2"/>
            <p:cNvSpPr/>
            <p:nvPr/>
          </p:nvSpPr>
          <p:spPr>
            <a:xfrm rot="5400000">
              <a:off x="8254800" y="434772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Google Shape;64;p2"/>
            <p:cNvSpPr/>
            <p:nvPr/>
          </p:nvSpPr>
          <p:spPr>
            <a:xfrm rot="5400000">
              <a:off x="823680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Google Shape;65;p2"/>
            <p:cNvSpPr/>
            <p:nvPr/>
          </p:nvSpPr>
          <p:spPr>
            <a:xfrm rot="5400000">
              <a:off x="8002440" y="36892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Google Shape;66;p2"/>
            <p:cNvSpPr/>
            <p:nvPr/>
          </p:nvSpPr>
          <p:spPr>
            <a:xfrm rot="5400000">
              <a:off x="8001000" y="41076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Google Shape;67;p2"/>
            <p:cNvSpPr/>
            <p:nvPr/>
          </p:nvSpPr>
          <p:spPr>
            <a:xfrm rot="5400000">
              <a:off x="8001000" y="448704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Google Shape;68;p2"/>
            <p:cNvSpPr/>
            <p:nvPr/>
          </p:nvSpPr>
          <p:spPr>
            <a:xfrm rot="5400000">
              <a:off x="77900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Google Shape;69;p2"/>
            <p:cNvSpPr/>
            <p:nvPr/>
          </p:nvSpPr>
          <p:spPr>
            <a:xfrm rot="5400000">
              <a:off x="77720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Google Shape;70;p2"/>
            <p:cNvSpPr/>
            <p:nvPr/>
          </p:nvSpPr>
          <p:spPr>
            <a:xfrm rot="5400000">
              <a:off x="7536960" y="41079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Google Shape;71;p2"/>
            <p:cNvSpPr/>
            <p:nvPr/>
          </p:nvSpPr>
          <p:spPr>
            <a:xfrm rot="5400000">
              <a:off x="7536240" y="448668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Google Shape;72;p2"/>
            <p:cNvSpPr/>
            <p:nvPr/>
          </p:nvSpPr>
          <p:spPr>
            <a:xfrm rot="21436200">
              <a:off x="7170840" y="469476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Google Shape;73;p2"/>
            <p:cNvSpPr/>
            <p:nvPr/>
          </p:nvSpPr>
          <p:spPr>
            <a:xfrm rot="5400000">
              <a:off x="77900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Google Shape;74;p2"/>
            <p:cNvSpPr/>
            <p:nvPr/>
          </p:nvSpPr>
          <p:spPr>
            <a:xfrm rot="5400000">
              <a:off x="77720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Google Shape;75;p2"/>
            <p:cNvSpPr/>
            <p:nvPr/>
          </p:nvSpPr>
          <p:spPr>
            <a:xfrm rot="5400000">
              <a:off x="7536960" y="41079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Google Shape;76;p2"/>
            <p:cNvSpPr/>
            <p:nvPr/>
          </p:nvSpPr>
          <p:spPr>
            <a:xfrm rot="5400000">
              <a:off x="8211240" y="351900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Google Shape;77;p2"/>
            <p:cNvSpPr/>
            <p:nvPr/>
          </p:nvSpPr>
          <p:spPr>
            <a:xfrm rot="5400000">
              <a:off x="8443800" y="32724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Google Shape;78;p2"/>
            <p:cNvSpPr/>
            <p:nvPr/>
          </p:nvSpPr>
          <p:spPr>
            <a:xfrm rot="5400000">
              <a:off x="780300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Google Shape;79;p2"/>
            <p:cNvSpPr/>
            <p:nvPr/>
          </p:nvSpPr>
          <p:spPr>
            <a:xfrm rot="5400000">
              <a:off x="780300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Google Shape;80;p2"/>
            <p:cNvSpPr/>
            <p:nvPr/>
          </p:nvSpPr>
          <p:spPr>
            <a:xfrm rot="5400000">
              <a:off x="8702640" y="305676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Google Shape;81;p2"/>
            <p:cNvSpPr/>
            <p:nvPr/>
          </p:nvSpPr>
          <p:spPr>
            <a:xfrm rot="5400000">
              <a:off x="7297560" y="43506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Google Shape;82;p2"/>
          <p:cNvSpPr/>
          <p:nvPr/>
        </p:nvSpPr>
        <p:spPr>
          <a:xfrm rot="7631400">
            <a:off x="7611120" y="198000"/>
            <a:ext cx="1087200" cy="81072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867760" y="1514880"/>
            <a:ext cx="3413880" cy="17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r>
              <a:rPr lang="pt-BR" sz="60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6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grpSp>
        <p:nvGrpSpPr>
          <p:cNvPr id="74" name="Google Shape;84;p2"/>
          <p:cNvGrpSpPr/>
          <p:nvPr/>
        </p:nvGrpSpPr>
        <p:grpSpPr>
          <a:xfrm>
            <a:off x="-110880" y="3994920"/>
            <a:ext cx="2216520" cy="795960"/>
            <a:chOff x="-110880" y="3994920"/>
            <a:chExt cx="2216520" cy="795960"/>
          </a:xfrm>
        </p:grpSpPr>
        <p:sp>
          <p:nvSpPr>
            <p:cNvPr id="75" name="Google Shape;85;p2"/>
            <p:cNvSpPr/>
            <p:nvPr/>
          </p:nvSpPr>
          <p:spPr>
            <a:xfrm>
              <a:off x="-110160" y="3994920"/>
              <a:ext cx="503640" cy="55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Google Shape;86;p2"/>
            <p:cNvSpPr/>
            <p:nvPr/>
          </p:nvSpPr>
          <p:spPr>
            <a:xfrm>
              <a:off x="-110880" y="4129920"/>
              <a:ext cx="1027440" cy="8244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Google Shape;87;p2"/>
            <p:cNvSpPr/>
            <p:nvPr/>
          </p:nvSpPr>
          <p:spPr>
            <a:xfrm>
              <a:off x="-109800" y="4317120"/>
              <a:ext cx="1488600" cy="7992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Google Shape;88;p2"/>
            <p:cNvSpPr/>
            <p:nvPr/>
          </p:nvSpPr>
          <p:spPr>
            <a:xfrm>
              <a:off x="-108360" y="4479120"/>
              <a:ext cx="1859040" cy="766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Google Shape;89;p2"/>
            <p:cNvSpPr/>
            <p:nvPr/>
          </p:nvSpPr>
          <p:spPr>
            <a:xfrm>
              <a:off x="-109440" y="4663800"/>
              <a:ext cx="2215080" cy="12708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0" name="Google Shape;90;p2"/>
          <p:cNvSpPr/>
          <p:nvPr/>
        </p:nvSpPr>
        <p:spPr>
          <a:xfrm>
            <a:off x="3095280" y="3246120"/>
            <a:ext cx="2391120" cy="107640"/>
          </a:xfrm>
          <a:custGeom>
            <a:avLst/>
            <a:gdLst/>
            <a:ahLst/>
            <a:cxnLst/>
            <a:rect l="l" t="t" r="r" b="b"/>
            <a:pathLst>
              <a:path w="15953" h="747">
                <a:moveTo>
                  <a:pt x="14696" y="0"/>
                </a:moveTo>
                <a:cubicBezTo>
                  <a:pt x="13740" y="0"/>
                  <a:pt x="12771" y="77"/>
                  <a:pt x="11829" y="95"/>
                </a:cubicBezTo>
                <a:cubicBezTo>
                  <a:pt x="10507" y="119"/>
                  <a:pt x="9172" y="155"/>
                  <a:pt x="7850" y="179"/>
                </a:cubicBezTo>
                <a:cubicBezTo>
                  <a:pt x="6564" y="191"/>
                  <a:pt x="5278" y="215"/>
                  <a:pt x="3991" y="227"/>
                </a:cubicBezTo>
                <a:cubicBezTo>
                  <a:pt x="3882" y="228"/>
                  <a:pt x="3773" y="228"/>
                  <a:pt x="3664" y="228"/>
                </a:cubicBezTo>
                <a:cubicBezTo>
                  <a:pt x="3250" y="228"/>
                  <a:pt x="2833" y="223"/>
                  <a:pt x="2417" y="223"/>
                </a:cubicBezTo>
                <a:cubicBezTo>
                  <a:pt x="1671" y="223"/>
                  <a:pt x="926" y="242"/>
                  <a:pt x="193" y="347"/>
                </a:cubicBezTo>
                <a:cubicBezTo>
                  <a:pt x="0" y="371"/>
                  <a:pt x="85" y="624"/>
                  <a:pt x="229" y="648"/>
                </a:cubicBezTo>
                <a:cubicBezTo>
                  <a:pt x="807" y="724"/>
                  <a:pt x="1396" y="746"/>
                  <a:pt x="1985" y="746"/>
                </a:cubicBezTo>
                <a:cubicBezTo>
                  <a:pt x="2694" y="746"/>
                  <a:pt x="3404" y="714"/>
                  <a:pt x="4100" y="708"/>
                </a:cubicBezTo>
                <a:cubicBezTo>
                  <a:pt x="5386" y="684"/>
                  <a:pt x="6672" y="672"/>
                  <a:pt x="7970" y="648"/>
                </a:cubicBezTo>
                <a:cubicBezTo>
                  <a:pt x="9220" y="624"/>
                  <a:pt x="10471" y="600"/>
                  <a:pt x="11721" y="576"/>
                </a:cubicBezTo>
                <a:cubicBezTo>
                  <a:pt x="13031" y="540"/>
                  <a:pt x="14390" y="600"/>
                  <a:pt x="15700" y="419"/>
                </a:cubicBezTo>
                <a:cubicBezTo>
                  <a:pt x="15940" y="395"/>
                  <a:pt x="15952" y="59"/>
                  <a:pt x="15700" y="35"/>
                </a:cubicBezTo>
                <a:cubicBezTo>
                  <a:pt x="15368" y="10"/>
                  <a:pt x="15033" y="0"/>
                  <a:pt x="14696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Google Shape;91;p2"/>
          <p:cNvSpPr/>
          <p:nvPr/>
        </p:nvSpPr>
        <p:spPr>
          <a:xfrm rot="7631400">
            <a:off x="8199000" y="885600"/>
            <a:ext cx="726120" cy="54180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2280" y="1215360"/>
            <a:ext cx="2680560" cy="101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r>
              <a:rPr lang="pt-BR" sz="35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35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2336760" y="354960"/>
            <a:ext cx="4471200" cy="1346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r>
              <a:rPr lang="pt-BR" sz="35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35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grpSp>
        <p:nvGrpSpPr>
          <p:cNvPr id="158" name="Google Shape;166;p8"/>
          <p:cNvGrpSpPr/>
          <p:nvPr/>
        </p:nvGrpSpPr>
        <p:grpSpPr>
          <a:xfrm>
            <a:off x="153000" y="3234960"/>
            <a:ext cx="1888200" cy="1762920"/>
            <a:chOff x="153000" y="3234960"/>
            <a:chExt cx="1888200" cy="1762920"/>
          </a:xfrm>
        </p:grpSpPr>
        <p:sp>
          <p:nvSpPr>
            <p:cNvPr id="159" name="Google Shape;167;p8"/>
            <p:cNvSpPr/>
            <p:nvPr/>
          </p:nvSpPr>
          <p:spPr>
            <a:xfrm rot="10800000">
              <a:off x="1344600" y="480744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Google Shape;168;p8"/>
            <p:cNvSpPr/>
            <p:nvPr/>
          </p:nvSpPr>
          <p:spPr>
            <a:xfrm rot="10800000">
              <a:off x="930600" y="48196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Google Shape;169;p8"/>
            <p:cNvSpPr/>
            <p:nvPr/>
          </p:nvSpPr>
          <p:spPr>
            <a:xfrm rot="10800000">
              <a:off x="525240" y="48013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Google Shape;170;p8"/>
            <p:cNvSpPr/>
            <p:nvPr/>
          </p:nvSpPr>
          <p:spPr>
            <a:xfrm rot="10800000">
              <a:off x="153000" y="47808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Google Shape;171;p8"/>
            <p:cNvSpPr/>
            <p:nvPr/>
          </p:nvSpPr>
          <p:spPr>
            <a:xfrm rot="10800000">
              <a:off x="1170360" y="456876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Google Shape;172;p8"/>
            <p:cNvSpPr/>
            <p:nvPr/>
          </p:nvSpPr>
          <p:spPr>
            <a:xfrm rot="10800000">
              <a:off x="731880" y="456408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Google Shape;173;p8"/>
            <p:cNvSpPr/>
            <p:nvPr/>
          </p:nvSpPr>
          <p:spPr>
            <a:xfrm rot="10800000">
              <a:off x="374760" y="4564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Google Shape;174;p8"/>
            <p:cNvSpPr/>
            <p:nvPr/>
          </p:nvSpPr>
          <p:spPr>
            <a:xfrm rot="10800000">
              <a:off x="930600" y="435492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Google Shape;175;p8"/>
            <p:cNvSpPr/>
            <p:nvPr/>
          </p:nvSpPr>
          <p:spPr>
            <a:xfrm rot="10800000">
              <a:off x="524880" y="43372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Google Shape;176;p8"/>
            <p:cNvSpPr/>
            <p:nvPr/>
          </p:nvSpPr>
          <p:spPr>
            <a:xfrm rot="10800000">
              <a:off x="153000" y="43164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Google Shape;177;p8"/>
            <p:cNvSpPr/>
            <p:nvPr/>
          </p:nvSpPr>
          <p:spPr>
            <a:xfrm rot="10800000">
              <a:off x="1170360" y="4104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Google Shape;178;p8"/>
            <p:cNvSpPr/>
            <p:nvPr/>
          </p:nvSpPr>
          <p:spPr>
            <a:xfrm rot="10800000">
              <a:off x="731880" y="41004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Google Shape;179;p8"/>
            <p:cNvSpPr/>
            <p:nvPr/>
          </p:nvSpPr>
          <p:spPr>
            <a:xfrm rot="10800000">
              <a:off x="374760" y="4101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Google Shape;180;p8"/>
            <p:cNvSpPr/>
            <p:nvPr/>
          </p:nvSpPr>
          <p:spPr>
            <a:xfrm rot="10800000">
              <a:off x="1344600" y="4342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Google Shape;181;p8"/>
            <p:cNvSpPr/>
            <p:nvPr/>
          </p:nvSpPr>
          <p:spPr>
            <a:xfrm rot="10800000">
              <a:off x="930600" y="435492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Google Shape;182;p8"/>
            <p:cNvSpPr/>
            <p:nvPr/>
          </p:nvSpPr>
          <p:spPr>
            <a:xfrm rot="10800000">
              <a:off x="524880" y="43372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Google Shape;183;p8"/>
            <p:cNvSpPr/>
            <p:nvPr/>
          </p:nvSpPr>
          <p:spPr>
            <a:xfrm rot="10800000">
              <a:off x="153000" y="43164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Google Shape;184;p8"/>
            <p:cNvSpPr/>
            <p:nvPr/>
          </p:nvSpPr>
          <p:spPr>
            <a:xfrm rot="10800000">
              <a:off x="1170360" y="4104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Google Shape;185;p8"/>
            <p:cNvSpPr/>
            <p:nvPr/>
          </p:nvSpPr>
          <p:spPr>
            <a:xfrm rot="10800000">
              <a:off x="731880" y="41004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Google Shape;186;p8"/>
            <p:cNvSpPr/>
            <p:nvPr/>
          </p:nvSpPr>
          <p:spPr>
            <a:xfrm rot="10800000">
              <a:off x="374760" y="4101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Google Shape;187;p8"/>
            <p:cNvSpPr/>
            <p:nvPr/>
          </p:nvSpPr>
          <p:spPr>
            <a:xfrm rot="10800000">
              <a:off x="525240" y="38725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Google Shape;188;p8"/>
            <p:cNvSpPr/>
            <p:nvPr/>
          </p:nvSpPr>
          <p:spPr>
            <a:xfrm rot="10800000">
              <a:off x="153000" y="38520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Google Shape;189;p8"/>
            <p:cNvSpPr/>
            <p:nvPr/>
          </p:nvSpPr>
          <p:spPr>
            <a:xfrm rot="10800000">
              <a:off x="731880" y="36363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Google Shape;190;p8"/>
            <p:cNvSpPr/>
            <p:nvPr/>
          </p:nvSpPr>
          <p:spPr>
            <a:xfrm rot="10800000">
              <a:off x="298440" y="36360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Google Shape;191;p8"/>
            <p:cNvSpPr/>
            <p:nvPr/>
          </p:nvSpPr>
          <p:spPr>
            <a:xfrm rot="5236200">
              <a:off x="168480" y="33026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Google Shape;192;p8"/>
            <p:cNvSpPr/>
            <p:nvPr/>
          </p:nvSpPr>
          <p:spPr>
            <a:xfrm rot="10800000">
              <a:off x="525240" y="38725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Google Shape;193;p8"/>
            <p:cNvSpPr/>
            <p:nvPr/>
          </p:nvSpPr>
          <p:spPr>
            <a:xfrm rot="10800000">
              <a:off x="153000" y="38520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Google Shape;194;p8"/>
            <p:cNvSpPr/>
            <p:nvPr/>
          </p:nvSpPr>
          <p:spPr>
            <a:xfrm rot="10800000">
              <a:off x="731880" y="36363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Google Shape;195;p8"/>
            <p:cNvSpPr/>
            <p:nvPr/>
          </p:nvSpPr>
          <p:spPr>
            <a:xfrm rot="10800000">
              <a:off x="1344600" y="4342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Google Shape;196;p8"/>
            <p:cNvSpPr/>
            <p:nvPr/>
          </p:nvSpPr>
          <p:spPr>
            <a:xfrm rot="10800000">
              <a:off x="1591200" y="45752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Google Shape;197;p8"/>
            <p:cNvSpPr/>
            <p:nvPr/>
          </p:nvSpPr>
          <p:spPr>
            <a:xfrm rot="10800000">
              <a:off x="930600" y="38908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Google Shape;198;p8"/>
            <p:cNvSpPr/>
            <p:nvPr/>
          </p:nvSpPr>
          <p:spPr>
            <a:xfrm rot="10800000">
              <a:off x="930600" y="38908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Google Shape;199;p8"/>
            <p:cNvSpPr/>
            <p:nvPr/>
          </p:nvSpPr>
          <p:spPr>
            <a:xfrm rot="10800000">
              <a:off x="1802520" y="480456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Google Shape;200;p8"/>
            <p:cNvSpPr/>
            <p:nvPr/>
          </p:nvSpPr>
          <p:spPr>
            <a:xfrm rot="10800000">
              <a:off x="509040" y="33994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3" name="Google Shape;201;p8"/>
          <p:cNvGrpSpPr/>
          <p:nvPr/>
        </p:nvGrpSpPr>
        <p:grpSpPr>
          <a:xfrm>
            <a:off x="7132680" y="105840"/>
            <a:ext cx="1888200" cy="1762920"/>
            <a:chOff x="7132680" y="105840"/>
            <a:chExt cx="1888200" cy="1762920"/>
          </a:xfrm>
        </p:grpSpPr>
        <p:sp>
          <p:nvSpPr>
            <p:cNvPr id="194" name="Google Shape;202;p8"/>
            <p:cNvSpPr/>
            <p:nvPr/>
          </p:nvSpPr>
          <p:spPr>
            <a:xfrm>
              <a:off x="7565040" y="16164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Google Shape;203;p8"/>
            <p:cNvSpPr/>
            <p:nvPr/>
          </p:nvSpPr>
          <p:spPr>
            <a:xfrm>
              <a:off x="8022960" y="10584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Google Shape;204;p8"/>
            <p:cNvSpPr/>
            <p:nvPr/>
          </p:nvSpPr>
          <p:spPr>
            <a:xfrm>
              <a:off x="8442360" y="1270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Google Shape;205;p8"/>
            <p:cNvSpPr/>
            <p:nvPr/>
          </p:nvSpPr>
          <p:spPr>
            <a:xfrm>
              <a:off x="8800560" y="1281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Google Shape;206;p8"/>
            <p:cNvSpPr/>
            <p:nvPr/>
          </p:nvSpPr>
          <p:spPr>
            <a:xfrm>
              <a:off x="7765200" y="36612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Google Shape;207;p8"/>
            <p:cNvSpPr/>
            <p:nvPr/>
          </p:nvSpPr>
          <p:spPr>
            <a:xfrm>
              <a:off x="8186040" y="34740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Google Shape;208;p8"/>
            <p:cNvSpPr/>
            <p:nvPr/>
          </p:nvSpPr>
          <p:spPr>
            <a:xfrm>
              <a:off x="8564400" y="3697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Google Shape;209;p8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Google Shape;210;p8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Google Shape;211;p8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Google Shape;212;p8"/>
            <p:cNvSpPr/>
            <p:nvPr/>
          </p:nvSpPr>
          <p:spPr>
            <a:xfrm>
              <a:off x="7765200" y="8305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Google Shape;213;p8"/>
            <p:cNvSpPr/>
            <p:nvPr/>
          </p:nvSpPr>
          <p:spPr>
            <a:xfrm>
              <a:off x="8186040" y="8118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Google Shape;214;p8"/>
            <p:cNvSpPr/>
            <p:nvPr/>
          </p:nvSpPr>
          <p:spPr>
            <a:xfrm>
              <a:off x="8564400" y="834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Google Shape;215;p8"/>
            <p:cNvSpPr/>
            <p:nvPr/>
          </p:nvSpPr>
          <p:spPr>
            <a:xfrm>
              <a:off x="7564680" y="625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Google Shape;216;p8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Google Shape;217;p8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Google Shape;218;p8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Google Shape;219;p8"/>
            <p:cNvSpPr/>
            <p:nvPr/>
          </p:nvSpPr>
          <p:spPr>
            <a:xfrm>
              <a:off x="7765200" y="8305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Google Shape;220;p8"/>
            <p:cNvSpPr/>
            <p:nvPr/>
          </p:nvSpPr>
          <p:spPr>
            <a:xfrm>
              <a:off x="8186040" y="8118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Google Shape;221;p8"/>
            <p:cNvSpPr/>
            <p:nvPr/>
          </p:nvSpPr>
          <p:spPr>
            <a:xfrm>
              <a:off x="8564400" y="834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Google Shape;222;p8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Google Shape;223;p8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Google Shape;224;p8"/>
            <p:cNvSpPr/>
            <p:nvPr/>
          </p:nvSpPr>
          <p:spPr>
            <a:xfrm>
              <a:off x="8186040" y="12765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Google Shape;225;p8"/>
            <p:cNvSpPr/>
            <p:nvPr/>
          </p:nvSpPr>
          <p:spPr>
            <a:xfrm>
              <a:off x="8640720" y="12985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Google Shape;226;p8"/>
            <p:cNvSpPr/>
            <p:nvPr/>
          </p:nvSpPr>
          <p:spPr>
            <a:xfrm rot="16036200">
              <a:off x="8740800" y="16660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Google Shape;227;p8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Google Shape;228;p8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Google Shape;229;p8"/>
            <p:cNvSpPr/>
            <p:nvPr/>
          </p:nvSpPr>
          <p:spPr>
            <a:xfrm>
              <a:off x="8186040" y="12765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Google Shape;230;p8"/>
            <p:cNvSpPr/>
            <p:nvPr/>
          </p:nvSpPr>
          <p:spPr>
            <a:xfrm>
              <a:off x="7564680" y="625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Google Shape;231;p8"/>
            <p:cNvSpPr/>
            <p:nvPr/>
          </p:nvSpPr>
          <p:spPr>
            <a:xfrm>
              <a:off x="7318440" y="3934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Google Shape;232;p8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Google Shape;233;p8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Google Shape;234;p8"/>
            <p:cNvSpPr/>
            <p:nvPr/>
          </p:nvSpPr>
          <p:spPr>
            <a:xfrm>
              <a:off x="7132680" y="1303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Google Shape;235;p8"/>
            <p:cNvSpPr/>
            <p:nvPr/>
          </p:nvSpPr>
          <p:spPr>
            <a:xfrm>
              <a:off x="8426160" y="15354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15960" y="444960"/>
            <a:ext cx="79117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pt-BR" sz="35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35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title"/>
          </p:nvPr>
        </p:nvSpPr>
        <p:spPr>
          <a:xfrm>
            <a:off x="2500920" y="1515960"/>
            <a:ext cx="1549440" cy="6764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xx%</a:t>
            </a:r>
            <a:endParaRPr lang="pt-B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title"/>
          </p:nvPr>
        </p:nvSpPr>
        <p:spPr>
          <a:xfrm>
            <a:off x="5089680" y="1548360"/>
            <a:ext cx="1549440" cy="641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xx%</a:t>
            </a:r>
            <a:endParaRPr lang="pt-B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title"/>
          </p:nvPr>
        </p:nvSpPr>
        <p:spPr>
          <a:xfrm>
            <a:off x="2501280" y="3247200"/>
            <a:ext cx="1549440" cy="641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xx%</a:t>
            </a:r>
            <a:endParaRPr lang="pt-B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title"/>
          </p:nvPr>
        </p:nvSpPr>
        <p:spPr>
          <a:xfrm>
            <a:off x="5089680" y="3247200"/>
            <a:ext cx="1549440" cy="641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4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xx%</a:t>
            </a:r>
            <a:endParaRPr lang="pt-BR" sz="4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grpSp>
        <p:nvGrpSpPr>
          <p:cNvPr id="270" name="Google Shape;285;p14"/>
          <p:cNvGrpSpPr/>
          <p:nvPr/>
        </p:nvGrpSpPr>
        <p:grpSpPr>
          <a:xfrm>
            <a:off x="7132680" y="105840"/>
            <a:ext cx="1888200" cy="1762920"/>
            <a:chOff x="7132680" y="105840"/>
            <a:chExt cx="1888200" cy="1762920"/>
          </a:xfrm>
        </p:grpSpPr>
        <p:sp>
          <p:nvSpPr>
            <p:cNvPr id="271" name="Google Shape;286;p14"/>
            <p:cNvSpPr/>
            <p:nvPr/>
          </p:nvSpPr>
          <p:spPr>
            <a:xfrm>
              <a:off x="7565040" y="16164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2" name="Google Shape;287;p14"/>
            <p:cNvSpPr/>
            <p:nvPr/>
          </p:nvSpPr>
          <p:spPr>
            <a:xfrm>
              <a:off x="8022960" y="10584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3" name="Google Shape;288;p14"/>
            <p:cNvSpPr/>
            <p:nvPr/>
          </p:nvSpPr>
          <p:spPr>
            <a:xfrm>
              <a:off x="8442360" y="1270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4" name="Google Shape;289;p14"/>
            <p:cNvSpPr/>
            <p:nvPr/>
          </p:nvSpPr>
          <p:spPr>
            <a:xfrm>
              <a:off x="8800560" y="1281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5" name="Google Shape;290;p14"/>
            <p:cNvSpPr/>
            <p:nvPr/>
          </p:nvSpPr>
          <p:spPr>
            <a:xfrm>
              <a:off x="8564400" y="3697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6" name="Google Shape;291;p14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7" name="Google Shape;292;p14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8" name="Google Shape;293;p14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9" name="Google Shape;294;p14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0" name="Google Shape;295;p14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1" name="Google Shape;296;p14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2" name="Google Shape;297;p14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3" name="Google Shape;298;p14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4" name="Google Shape;299;p14"/>
            <p:cNvSpPr/>
            <p:nvPr/>
          </p:nvSpPr>
          <p:spPr>
            <a:xfrm>
              <a:off x="8640720" y="12985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5" name="Google Shape;300;p14"/>
            <p:cNvSpPr/>
            <p:nvPr/>
          </p:nvSpPr>
          <p:spPr>
            <a:xfrm rot="16036200">
              <a:off x="8740800" y="16660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6" name="Google Shape;301;p14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7" name="Google Shape;302;p14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8" name="Google Shape;303;p14"/>
            <p:cNvSpPr/>
            <p:nvPr/>
          </p:nvSpPr>
          <p:spPr>
            <a:xfrm>
              <a:off x="7318440" y="3934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Google Shape;304;p14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0" name="Google Shape;305;p14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1" name="Google Shape;306;p14"/>
            <p:cNvSpPr/>
            <p:nvPr/>
          </p:nvSpPr>
          <p:spPr>
            <a:xfrm>
              <a:off x="7132680" y="1303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Google Shape;307;p14"/>
            <p:cNvSpPr/>
            <p:nvPr/>
          </p:nvSpPr>
          <p:spPr>
            <a:xfrm>
              <a:off x="8426160" y="15354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93" name="Google Shape;308;p14"/>
          <p:cNvSpPr/>
          <p:nvPr/>
        </p:nvSpPr>
        <p:spPr>
          <a:xfrm>
            <a:off x="8740800" y="2107440"/>
            <a:ext cx="264240" cy="134640"/>
          </a:xfrm>
          <a:custGeom>
            <a:avLst/>
            <a:gdLst/>
            <a:ahLst/>
            <a:cxnLst/>
            <a:rect l="l" t="t" r="r" b="b"/>
            <a:pathLst>
              <a:path w="3860" h="1969">
                <a:moveTo>
                  <a:pt x="1879" y="0"/>
                </a:moveTo>
                <a:cubicBezTo>
                  <a:pt x="1814" y="0"/>
                  <a:pt x="1746" y="25"/>
                  <a:pt x="1683" y="81"/>
                </a:cubicBezTo>
                <a:cubicBezTo>
                  <a:pt x="1563" y="189"/>
                  <a:pt x="1491" y="333"/>
                  <a:pt x="1443" y="478"/>
                </a:cubicBezTo>
                <a:cubicBezTo>
                  <a:pt x="1046" y="454"/>
                  <a:pt x="661" y="430"/>
                  <a:pt x="265" y="405"/>
                </a:cubicBezTo>
                <a:cubicBezTo>
                  <a:pt x="60" y="405"/>
                  <a:pt x="0" y="754"/>
                  <a:pt x="216" y="778"/>
                </a:cubicBezTo>
                <a:cubicBezTo>
                  <a:pt x="601" y="838"/>
                  <a:pt x="974" y="886"/>
                  <a:pt x="1358" y="934"/>
                </a:cubicBezTo>
                <a:cubicBezTo>
                  <a:pt x="1358" y="983"/>
                  <a:pt x="1346" y="1031"/>
                  <a:pt x="1346" y="1079"/>
                </a:cubicBezTo>
                <a:cubicBezTo>
                  <a:pt x="1346" y="1331"/>
                  <a:pt x="1370" y="1692"/>
                  <a:pt x="1587" y="1836"/>
                </a:cubicBezTo>
                <a:lnTo>
                  <a:pt x="1587" y="1848"/>
                </a:lnTo>
                <a:cubicBezTo>
                  <a:pt x="1626" y="1931"/>
                  <a:pt x="1700" y="1968"/>
                  <a:pt x="1771" y="1968"/>
                </a:cubicBezTo>
                <a:cubicBezTo>
                  <a:pt x="1875" y="1968"/>
                  <a:pt x="1971" y="1888"/>
                  <a:pt x="1935" y="1752"/>
                </a:cubicBezTo>
                <a:cubicBezTo>
                  <a:pt x="1935" y="1752"/>
                  <a:pt x="1935" y="1740"/>
                  <a:pt x="1923" y="1728"/>
                </a:cubicBezTo>
                <a:cubicBezTo>
                  <a:pt x="2008" y="1560"/>
                  <a:pt x="1947" y="1379"/>
                  <a:pt x="1960" y="1175"/>
                </a:cubicBezTo>
                <a:cubicBezTo>
                  <a:pt x="1960" y="1115"/>
                  <a:pt x="1972" y="1055"/>
                  <a:pt x="1984" y="1007"/>
                </a:cubicBezTo>
                <a:cubicBezTo>
                  <a:pt x="2452" y="1055"/>
                  <a:pt x="2921" y="1103"/>
                  <a:pt x="3390" y="1175"/>
                </a:cubicBezTo>
                <a:cubicBezTo>
                  <a:pt x="3413" y="1179"/>
                  <a:pt x="3434" y="1181"/>
                  <a:pt x="3455" y="1181"/>
                </a:cubicBezTo>
                <a:cubicBezTo>
                  <a:pt x="3807" y="1181"/>
                  <a:pt x="3860" y="633"/>
                  <a:pt x="3462" y="622"/>
                </a:cubicBezTo>
                <a:cubicBezTo>
                  <a:pt x="3017" y="610"/>
                  <a:pt x="2573" y="574"/>
                  <a:pt x="2128" y="538"/>
                </a:cubicBezTo>
                <a:cubicBezTo>
                  <a:pt x="2140" y="478"/>
                  <a:pt x="2152" y="430"/>
                  <a:pt x="2164" y="369"/>
                </a:cubicBezTo>
                <a:cubicBezTo>
                  <a:pt x="2199" y="169"/>
                  <a:pt x="2050" y="0"/>
                  <a:pt x="1879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r>
              <a:rPr lang="pt-BR" sz="50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5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2" name="Google Shape;402;p18"/>
          <p:cNvSpPr/>
          <p:nvPr/>
        </p:nvSpPr>
        <p:spPr>
          <a:xfrm>
            <a:off x="621000" y="3741120"/>
            <a:ext cx="4508640" cy="46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None/>
              <a:tabLst>
                <a:tab pos="0" algn="l"/>
              </a:tabLst>
            </a:pPr>
            <a:r>
              <a:rPr lang="en-GB" sz="1000" b="0" strike="noStrike" spc="-1">
                <a:solidFill>
                  <a:srgbClr val="000000"/>
                </a:solidFill>
                <a:latin typeface="Lato"/>
                <a:ea typeface="Lato"/>
              </a:rPr>
              <a:t>CREDITS: This presentation template was created by </a:t>
            </a:r>
            <a:r>
              <a:rPr lang="en-GB" sz="1000" b="1" u="sng" strike="noStrike" spc="-1">
                <a:solidFill>
                  <a:srgbClr val="000000"/>
                </a:solidFill>
                <a:uFillTx/>
                <a:latin typeface="Lato"/>
                <a:ea typeface="Lato"/>
                <a:hlinkClick r:id="rId13"/>
              </a:rPr>
              <a:t>Slidesgo</a:t>
            </a:r>
            <a:r>
              <a:rPr lang="en-GB" sz="1000" b="0" strike="noStrike" spc="-1">
                <a:solidFill>
                  <a:srgbClr val="000000"/>
                </a:solidFill>
                <a:latin typeface="Lato"/>
                <a:ea typeface="Lato"/>
              </a:rPr>
              <a:t>, including icons by </a:t>
            </a:r>
            <a:r>
              <a:rPr lang="en-GB" sz="1000" b="1" u="sng" strike="noStrike" spc="-1">
                <a:solidFill>
                  <a:srgbClr val="000000"/>
                </a:solidFill>
                <a:uFillTx/>
                <a:latin typeface="Lato"/>
                <a:ea typeface="Lato"/>
                <a:hlinkClick r:id="rId14"/>
              </a:rPr>
              <a:t>Flaticon</a:t>
            </a:r>
            <a:r>
              <a:rPr lang="en-GB" sz="1000" b="0" strike="noStrike" spc="-1">
                <a:solidFill>
                  <a:srgbClr val="000000"/>
                </a:solidFill>
                <a:latin typeface="Lato"/>
                <a:ea typeface="Lato"/>
              </a:rPr>
              <a:t>, and infographics &amp; images by </a:t>
            </a:r>
            <a:r>
              <a:rPr lang="en-GB" sz="1000" b="1" u="sng" strike="noStrike" spc="-1">
                <a:solidFill>
                  <a:srgbClr val="000000"/>
                </a:solidFill>
                <a:uFillTx/>
                <a:latin typeface="Lato"/>
                <a:ea typeface="Lato"/>
                <a:hlinkClick r:id="rId15"/>
              </a:rPr>
              <a:t>Freepik</a:t>
            </a:r>
            <a:r>
              <a:rPr lang="en-GB" sz="1000" b="0" strike="noStrike" spc="-1">
                <a:solidFill>
                  <a:srgbClr val="000000"/>
                </a:solidFill>
                <a:latin typeface="Lato"/>
                <a:ea typeface="Lato"/>
              </a:rPr>
              <a:t>. </a:t>
            </a:r>
            <a:endParaRPr lang="pt-BR" sz="1000" b="0" strike="noStrike" spc="-1">
              <a:latin typeface="Arial" panose="020B0604020202020204"/>
            </a:endParaRPr>
          </a:p>
        </p:txBody>
      </p:sp>
      <p:grpSp>
        <p:nvGrpSpPr>
          <p:cNvPr id="333" name="Google Shape;403;p18"/>
          <p:cNvGrpSpPr/>
          <p:nvPr/>
        </p:nvGrpSpPr>
        <p:grpSpPr>
          <a:xfrm>
            <a:off x="5782680" y="648360"/>
            <a:ext cx="3427920" cy="699480"/>
            <a:chOff x="5782680" y="648360"/>
            <a:chExt cx="3427920" cy="699480"/>
          </a:xfrm>
        </p:grpSpPr>
        <p:sp>
          <p:nvSpPr>
            <p:cNvPr id="334" name="Google Shape;404;p18"/>
            <p:cNvSpPr/>
            <p:nvPr/>
          </p:nvSpPr>
          <p:spPr>
            <a:xfrm flipH="1">
              <a:off x="6787800" y="131472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5" name="Google Shape;405;p18"/>
            <p:cNvSpPr/>
            <p:nvPr/>
          </p:nvSpPr>
          <p:spPr>
            <a:xfrm rot="10800000">
              <a:off x="7621920" y="113292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6" name="Google Shape;406;p18"/>
            <p:cNvSpPr/>
            <p:nvPr/>
          </p:nvSpPr>
          <p:spPr>
            <a:xfrm rot="10800000">
              <a:off x="6906600" y="97812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7" name="Google Shape;407;p18"/>
            <p:cNvSpPr/>
            <p:nvPr/>
          </p:nvSpPr>
          <p:spPr>
            <a:xfrm rot="10800000">
              <a:off x="6332400" y="84528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8" name="Google Shape;408;p18"/>
            <p:cNvSpPr/>
            <p:nvPr/>
          </p:nvSpPr>
          <p:spPr>
            <a:xfrm rot="10800000">
              <a:off x="5782680" y="64800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39" name="Google Shape;409;p18"/>
          <p:cNvGrpSpPr/>
          <p:nvPr/>
        </p:nvGrpSpPr>
        <p:grpSpPr>
          <a:xfrm>
            <a:off x="6040440" y="1441080"/>
            <a:ext cx="3170160" cy="666000"/>
            <a:chOff x="6040440" y="1441080"/>
            <a:chExt cx="3170160" cy="666000"/>
          </a:xfrm>
        </p:grpSpPr>
        <p:sp>
          <p:nvSpPr>
            <p:cNvPr id="340" name="Google Shape;410;p18"/>
            <p:cNvSpPr/>
            <p:nvPr/>
          </p:nvSpPr>
          <p:spPr>
            <a:xfrm rot="10800000">
              <a:off x="6656040" y="2061000"/>
              <a:ext cx="2553120" cy="46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1" name="Google Shape;411;p18"/>
            <p:cNvSpPr/>
            <p:nvPr/>
          </p:nvSpPr>
          <p:spPr>
            <a:xfrm rot="10800000">
              <a:off x="6040440" y="1925280"/>
              <a:ext cx="3170160" cy="7272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2" name="Google Shape;412;p18"/>
            <p:cNvSpPr/>
            <p:nvPr/>
          </p:nvSpPr>
          <p:spPr>
            <a:xfrm rot="10800000">
              <a:off x="6906600" y="177120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3" name="Google Shape;413;p18"/>
            <p:cNvSpPr/>
            <p:nvPr/>
          </p:nvSpPr>
          <p:spPr>
            <a:xfrm rot="10800000">
              <a:off x="6332400" y="163764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4" name="Google Shape;414;p18"/>
            <p:cNvSpPr/>
            <p:nvPr/>
          </p:nvSpPr>
          <p:spPr>
            <a:xfrm rot="10800000">
              <a:off x="6667920" y="1440720"/>
              <a:ext cx="254016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45" name="Google Shape;415;p18"/>
          <p:cNvGrpSpPr/>
          <p:nvPr/>
        </p:nvGrpSpPr>
        <p:grpSpPr>
          <a:xfrm>
            <a:off x="5782680" y="2213280"/>
            <a:ext cx="3427920" cy="699120"/>
            <a:chOff x="5782680" y="2213280"/>
            <a:chExt cx="3427920" cy="699120"/>
          </a:xfrm>
        </p:grpSpPr>
        <p:sp>
          <p:nvSpPr>
            <p:cNvPr id="346" name="Google Shape;416;p18"/>
            <p:cNvSpPr/>
            <p:nvPr/>
          </p:nvSpPr>
          <p:spPr>
            <a:xfrm flipH="1">
              <a:off x="6787800" y="287928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7" name="Google Shape;417;p18"/>
            <p:cNvSpPr/>
            <p:nvPr/>
          </p:nvSpPr>
          <p:spPr>
            <a:xfrm rot="10800000">
              <a:off x="7621920" y="269784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8" name="Google Shape;418;p18"/>
            <p:cNvSpPr/>
            <p:nvPr/>
          </p:nvSpPr>
          <p:spPr>
            <a:xfrm rot="10800000">
              <a:off x="6906600" y="254340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9" name="Google Shape;419;p18"/>
            <p:cNvSpPr/>
            <p:nvPr/>
          </p:nvSpPr>
          <p:spPr>
            <a:xfrm rot="10800000">
              <a:off x="6332400" y="240984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0" name="Google Shape;420;p18"/>
            <p:cNvSpPr/>
            <p:nvPr/>
          </p:nvSpPr>
          <p:spPr>
            <a:xfrm rot="10800000">
              <a:off x="5782680" y="221292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51" name="Google Shape;421;p18"/>
          <p:cNvGrpSpPr/>
          <p:nvPr/>
        </p:nvGrpSpPr>
        <p:grpSpPr>
          <a:xfrm>
            <a:off x="6040440" y="3005640"/>
            <a:ext cx="3170160" cy="666000"/>
            <a:chOff x="6040440" y="3005640"/>
            <a:chExt cx="3170160" cy="666000"/>
          </a:xfrm>
        </p:grpSpPr>
        <p:sp>
          <p:nvSpPr>
            <p:cNvPr id="352" name="Google Shape;422;p18"/>
            <p:cNvSpPr/>
            <p:nvPr/>
          </p:nvSpPr>
          <p:spPr>
            <a:xfrm rot="10800000">
              <a:off x="6656040" y="3625560"/>
              <a:ext cx="2553120" cy="46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3" name="Google Shape;423;p18"/>
            <p:cNvSpPr/>
            <p:nvPr/>
          </p:nvSpPr>
          <p:spPr>
            <a:xfrm rot="10800000">
              <a:off x="6040440" y="3490200"/>
              <a:ext cx="3170160" cy="7272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4" name="Google Shape;424;p18"/>
            <p:cNvSpPr/>
            <p:nvPr/>
          </p:nvSpPr>
          <p:spPr>
            <a:xfrm rot="10800000">
              <a:off x="6906600" y="333576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5" name="Google Shape;425;p18"/>
            <p:cNvSpPr/>
            <p:nvPr/>
          </p:nvSpPr>
          <p:spPr>
            <a:xfrm rot="10800000">
              <a:off x="6332400" y="320256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6" name="Google Shape;426;p18"/>
            <p:cNvSpPr/>
            <p:nvPr/>
          </p:nvSpPr>
          <p:spPr>
            <a:xfrm rot="10800000">
              <a:off x="6667920" y="3005640"/>
              <a:ext cx="254016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57" name="Google Shape;427;p18"/>
          <p:cNvGrpSpPr/>
          <p:nvPr/>
        </p:nvGrpSpPr>
        <p:grpSpPr>
          <a:xfrm>
            <a:off x="5782680" y="3787920"/>
            <a:ext cx="3427920" cy="699120"/>
            <a:chOff x="5782680" y="3787920"/>
            <a:chExt cx="3427920" cy="699120"/>
          </a:xfrm>
        </p:grpSpPr>
        <p:sp>
          <p:nvSpPr>
            <p:cNvPr id="358" name="Google Shape;428;p18"/>
            <p:cNvSpPr/>
            <p:nvPr/>
          </p:nvSpPr>
          <p:spPr>
            <a:xfrm flipH="1">
              <a:off x="6787800" y="445392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9" name="Google Shape;429;p18"/>
            <p:cNvSpPr/>
            <p:nvPr/>
          </p:nvSpPr>
          <p:spPr>
            <a:xfrm rot="10800000">
              <a:off x="7621920" y="427284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0" name="Google Shape;430;p18"/>
            <p:cNvSpPr/>
            <p:nvPr/>
          </p:nvSpPr>
          <p:spPr>
            <a:xfrm rot="10800000">
              <a:off x="6906600" y="411804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1" name="Google Shape;431;p18"/>
            <p:cNvSpPr/>
            <p:nvPr/>
          </p:nvSpPr>
          <p:spPr>
            <a:xfrm rot="10800000">
              <a:off x="6332400" y="398520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2" name="Google Shape;432;p18"/>
            <p:cNvSpPr/>
            <p:nvPr/>
          </p:nvSpPr>
          <p:spPr>
            <a:xfrm rot="10800000">
              <a:off x="5782680" y="378792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subTitle"/>
          </p:nvPr>
        </p:nvSpPr>
        <p:spPr>
          <a:xfrm>
            <a:off x="2498040" y="3241800"/>
            <a:ext cx="4237200" cy="851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spcAft>
                <a:spcPts val="1600"/>
              </a:spcAft>
              <a:buNone/>
              <a:tabLst>
                <a:tab pos="0" algn="l"/>
              </a:tabLst>
            </a:pPr>
            <a:r>
              <a:rPr lang="pt-BR" sz="1400" b="1" strike="noStrike" spc="-1" dirty="0">
                <a:solidFill>
                  <a:srgbClr val="3D6D7F"/>
                </a:solidFill>
                <a:latin typeface="Lato"/>
                <a:ea typeface="Lato"/>
              </a:rPr>
              <a:t>PROFLETRAS – UEMS/Dourados</a:t>
            </a:r>
            <a:endParaRPr lang="pt-BR" sz="1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  <a:buNone/>
              <a:tabLst>
                <a:tab pos="0" algn="l"/>
              </a:tabLst>
            </a:pPr>
            <a:r>
              <a:rPr lang="pt-BR" sz="1600" b="1" strike="noStrike" spc="-1" dirty="0">
                <a:solidFill>
                  <a:srgbClr val="3D6D7F"/>
                </a:solidFill>
                <a:latin typeface="Lato"/>
                <a:ea typeface="Lato"/>
              </a:rPr>
              <a:t>C</a:t>
            </a:r>
            <a:r>
              <a:rPr lang="en-GB" sz="1600" b="1" strike="noStrike" spc="-1" dirty="0">
                <a:solidFill>
                  <a:srgbClr val="3D6D7F"/>
                </a:solidFill>
                <a:latin typeface="Lato"/>
                <a:ea typeface="Lato"/>
              </a:rPr>
              <a:t>oord: </a:t>
            </a:r>
            <a:r>
              <a:rPr lang="pt-BR" sz="1600" b="1" strike="noStrike" spc="-1" dirty="0">
                <a:solidFill>
                  <a:srgbClr val="3D6D7F"/>
                </a:solidFill>
                <a:latin typeface="Lato"/>
                <a:ea typeface="Lato"/>
              </a:rPr>
              <a:t>Profa. Dra. Zélia Nolasco</a:t>
            </a:r>
            <a:endParaRPr lang="pt-BR" sz="16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  <a:buNone/>
              <a:tabLst>
                <a:tab pos="0" algn="l"/>
              </a:tabLst>
            </a:pPr>
            <a:endParaRPr lang="pt-BR" sz="1800" b="0" strike="noStrike" spc="-1" dirty="0">
              <a:latin typeface="Arial" panose="020B0604020202020204"/>
            </a:endParaRPr>
          </a:p>
        </p:txBody>
      </p:sp>
      <p:sp>
        <p:nvSpPr>
          <p:cNvPr id="401" name="PlaceHolder 2"/>
          <p:cNvSpPr>
            <a:spLocks noGrp="1"/>
          </p:cNvSpPr>
          <p:nvPr>
            <p:ph type="title"/>
          </p:nvPr>
        </p:nvSpPr>
        <p:spPr>
          <a:xfrm>
            <a:off x="2513520" y="1401840"/>
            <a:ext cx="4001400" cy="2152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85000"/>
              </a:lnSpc>
              <a:buNone/>
              <a:tabLst>
                <a:tab pos="0" algn="l"/>
              </a:tabLst>
            </a:pPr>
            <a:r>
              <a:rPr lang="en-GB" sz="2400" b="0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VIII Seminário Interno  de Avaliação da Pós Graduação</a:t>
            </a:r>
            <a:br>
              <a:rPr sz="2000" dirty="0"/>
            </a:br>
            <a:br>
              <a:rPr sz="2000" dirty="0"/>
            </a:br>
            <a:r>
              <a:rPr lang="en-GB" sz="2000" b="0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Evolução do </a:t>
            </a:r>
            <a:r>
              <a:rPr lang="en-GB" sz="1800" b="1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Planejamento Estratégico dos programas stricto sensu</a:t>
            </a:r>
            <a:br>
              <a:rPr sz="1600" dirty="0"/>
            </a:br>
            <a:endParaRPr lang="pt-BR" sz="1600" b="0" strike="noStrike" spc="-1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2" name="Imagem 3"/>
          <p:cNvSpPr/>
          <p:nvPr/>
        </p:nvSpPr>
        <p:spPr>
          <a:xfrm>
            <a:off x="3632760" y="4540680"/>
            <a:ext cx="1998720" cy="529920"/>
          </a:xfrm>
          <a:prstGeom prst="roundRect">
            <a:avLst>
              <a:gd name="adj" fmla="val 16667"/>
            </a:avLst>
          </a:prstGeom>
          <a:blipFill rotWithShape="0">
            <a:blip r:embed="rId1"/>
            <a:srcRect/>
            <a:stretch>
              <a:fillRect/>
            </a:stretch>
          </a:blipFill>
          <a:ln w="0">
            <a:noFill/>
          </a:ln>
          <a:effectLst>
            <a:outerShdw blurRad="76320" dist="38073" dir="7800819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3" name="Google Shape;556;p34"/>
          <p:cNvPicPr/>
          <p:nvPr/>
        </p:nvPicPr>
        <p:blipFill>
          <a:blip r:embed="rId1"/>
          <a:stretch>
            <a:fillRect/>
          </a:stretch>
        </p:blipFill>
        <p:spPr>
          <a:xfrm>
            <a:off x="3987000" y="-3600"/>
            <a:ext cx="5156640" cy="5156640"/>
          </a:xfrm>
          <a:prstGeom prst="rect">
            <a:avLst/>
          </a:prstGeom>
          <a:ln w="0">
            <a:noFill/>
          </a:ln>
        </p:spPr>
      </p:pic>
      <p:sp>
        <p:nvSpPr>
          <p:cNvPr id="404" name="PlaceHolder 1"/>
          <p:cNvSpPr>
            <a:spLocks noGrp="1"/>
          </p:cNvSpPr>
          <p:nvPr>
            <p:ph type="subTitle"/>
          </p:nvPr>
        </p:nvSpPr>
        <p:spPr>
          <a:xfrm>
            <a:off x="218520" y="4772880"/>
            <a:ext cx="2760120" cy="3675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600" b="0" strike="noStrike" spc="-1" dirty="0">
                <a:latin typeface="Arial" panose="020B0604020202020204"/>
              </a:rPr>
              <a:t>Profa. Dra. Zélia Nolasco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405" name="Google Shape;559;p34"/>
          <p:cNvSpPr/>
          <p:nvPr/>
        </p:nvSpPr>
        <p:spPr>
          <a:xfrm rot="10800000" flipH="1">
            <a:off x="3910680" y="-24480"/>
            <a:ext cx="2040840" cy="5333040"/>
          </a:xfrm>
          <a:prstGeom prst="rtTriangle">
            <a:avLst/>
          </a:prstGeom>
          <a:solidFill>
            <a:srgbClr val="F3F3F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6" name="PlaceHolder 2"/>
          <p:cNvSpPr>
            <a:spLocks noGrp="1"/>
          </p:cNvSpPr>
          <p:nvPr>
            <p:ph type="title"/>
          </p:nvPr>
        </p:nvSpPr>
        <p:spPr>
          <a:xfrm>
            <a:off x="59040" y="831240"/>
            <a:ext cx="4686120" cy="19605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Mapa Estratégico </a:t>
            </a:r>
            <a:br>
              <a:rPr sz="3500" dirty="0"/>
            </a:b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PROFLETRAS– </a:t>
            </a:r>
            <a:br>
              <a:rPr sz="3500" dirty="0"/>
            </a:b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Objetivos e Metas </a:t>
            </a:r>
            <a:endParaRPr lang="pt-BR" sz="3500" b="0" strike="noStrike" spc="-1" dirty="0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7" name="Tabela 3"/>
          <p:cNvGraphicFramePr/>
          <p:nvPr/>
        </p:nvGraphicFramePr>
        <p:xfrm>
          <a:off x="249382" y="228600"/>
          <a:ext cx="8469745" cy="3999057"/>
        </p:xfrm>
        <a:graphic>
          <a:graphicData uri="http://schemas.openxmlformats.org/drawingml/2006/table">
            <a:tbl>
              <a:tblPr/>
              <a:tblGrid>
                <a:gridCol w="8469745"/>
              </a:tblGrid>
              <a:tr h="831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1.  Preencher todas as vagas disponibilizadas pela Rede para a UEMS-Dourados</a:t>
                      </a:r>
                      <a:endParaRPr lang="pt-BR" sz="1400" b="1" strike="noStrike" spc="-1" dirty="0">
                        <a:latin typeface="Arial" panose="020B0604020202020204"/>
                      </a:endParaRPr>
                    </a:p>
                  </a:txBody>
                  <a:tcPr marL="21600" marR="216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978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1</a:t>
                      </a: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Arial" panose="020B0604020202020204"/>
                        </a:rPr>
                        <a:t>: Intensificar a divulgação para os profs. da Rede do processo seletivo do Programa</a:t>
                      </a: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21600" marR="216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6027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2</a:t>
                      </a: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Arial" panose="020B0604020202020204"/>
                        </a:rPr>
                        <a:t>: Oferecer Curso de Extensão para os professores da Rede: “O ProfLetras em Ação”</a:t>
                      </a: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21600" marR="216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978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3:</a:t>
                      </a: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Arial" panose="020B0604020202020204"/>
                        </a:rPr>
                        <a:t>Capacitar e preparar os Profs. da Rede para aprovação no processo seletivo do Programa</a:t>
                      </a: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21600" marR="216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8201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pt-BR" sz="1200" b="0" strike="noStrike" spc="-1" dirty="0">
                        <a:latin typeface="Arial" panose="020B0604020202020204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pt-BR" sz="1200" b="0" strike="noStrike" spc="-1" dirty="0">
                          <a:latin typeface="Arial" panose="020B0604020202020204"/>
                        </a:rPr>
                        <a:t>Meta 4: </a:t>
                      </a: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Arial" panose="020B0604020202020204"/>
                        </a:rPr>
                        <a:t>Realizar atividades teórico-práticas de análise linguística direcionadas ao processo seletivo</a:t>
                      </a:r>
                      <a:endParaRPr lang="pt-BR" sz="1200" b="0" strike="noStrike" spc="-1" dirty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21600" marR="216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5024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21600" marR="216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267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buNone/>
                        <a:tabLst>
                          <a:tab pos="0" algn="l"/>
                        </a:tabLst>
                      </a:pP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21600" marR="216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" name="Tabela 3"/>
          <p:cNvGraphicFramePr/>
          <p:nvPr/>
        </p:nvGraphicFramePr>
        <p:xfrm>
          <a:off x="987120" y="1070280"/>
          <a:ext cx="7252560" cy="3186000"/>
        </p:xfrm>
        <a:graphic>
          <a:graphicData uri="http://schemas.openxmlformats.org/drawingml/2006/table">
            <a:tbl>
              <a:tblPr/>
              <a:tblGrid>
                <a:gridCol w="7252560"/>
              </a:tblGrid>
              <a:tr h="1267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2</a:t>
                      </a: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 Black" panose="020B0A04020102020204"/>
                          <a:ea typeface="Arial" panose="020B0604020202020204"/>
                        </a:rPr>
                        <a:t>. </a:t>
                      </a: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 Black" panose="020B0A04020102020204"/>
                          <a:ea typeface="Arial" panose="020B0604020202020204"/>
                        </a:rPr>
                        <a:t>Promover a integração do Programa com a Graduação, (Cursos de Letras/Espanhol e Letras/Inglês) e com as Redes Municipal e Estadual de Ensino</a:t>
                      </a:r>
                      <a:endParaRPr lang="pt-BR" sz="1400" b="0" strike="noStrike" spc="-1" dirty="0">
                        <a:latin typeface="Arial" panose="020B0604020202020204"/>
                      </a:endParaRPr>
                    </a:p>
                  </a:txBody>
                  <a:tcPr marL="9360" marR="936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8013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1: Os Docentes Permanentes devem ter, pelo menos, um projeto – de Pesquisa, Ensino ou Extensão – no quadriênio (2021-2024) que tenha a participação ativa de alunos da Graduação e do PPG.</a:t>
                      </a: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9360" marR="936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1116720">
                <a:tc>
                  <a:txBody>
                    <a:bodyPr/>
                    <a:lstStyle/>
                    <a:p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2: Realizar, pelo menos, um evento anual em parceria com os Cursos de Graduação da UEMS e com as escolas de Educação Básica.</a:t>
                      </a: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2022, X Encontro de Pesquisa na Graduação em Letras (EPGL) IX Congresso de Estudos Linguísticos e Literários de MS (CNELLMS) VII Encontro de Pesquisa na Pós-Graduação de Letras (EPPGL) e II Encontro do ProfLetras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44280" marR="4428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" name="Tabela 4"/>
          <p:cNvGraphicFramePr/>
          <p:nvPr/>
        </p:nvGraphicFramePr>
        <p:xfrm>
          <a:off x="893520" y="405360"/>
          <a:ext cx="7273440" cy="4431960"/>
        </p:xfrm>
        <a:graphic>
          <a:graphicData uri="http://schemas.openxmlformats.org/drawingml/2006/table">
            <a:tbl>
              <a:tblPr/>
              <a:tblGrid>
                <a:gridCol w="7273440"/>
              </a:tblGrid>
              <a:tr h="93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 </a:t>
                      </a: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3. Fortalecer o Programa de Pós-Graduação em Letras: PROFLETRAS</a:t>
                      </a:r>
                      <a:endParaRPr lang="pt-BR" sz="1400" b="1" strike="noStrike" spc="-1" dirty="0">
                        <a:latin typeface="Arial" panose="020B0604020202020204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6480" marR="648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842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1. Graduação FORTE – Pós-Graduação FORTE </a:t>
                      </a: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6480" marR="648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842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2. Todos os projetos de pesquisa devem contemplar o Núcleo duro do Curso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 Letras: Linguística e Literatura, automaticamente, os </a:t>
                      </a:r>
                      <a:r>
                        <a:rPr lang="pt-BR" sz="1200" b="0" strike="noStrike" spc="-1" dirty="0" err="1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TCC’s</a:t>
                      </a: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 devem seguir a mesma linha.</a:t>
                      </a: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6480" marR="648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84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3. Todo Professor permanente do Programa deve ter pelo menos (01) um orientando PIBIC por Edital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Meta 4. Todo Professor permanente do Programa deve ter um projeto de pesquisa como COORDENADOR</a:t>
                      </a: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6480" marR="648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973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</a:rPr>
                        <a:t>Meta 5. Rever a situação do corpo docente do Programa (quadro permanente e quadro de colaboradores) no sentido de atender os critérios que estão no Regulamento e na Ficha de Avaliação da Quadrienal.</a:t>
                      </a:r>
                      <a:endParaRPr lang="pt-BR" sz="1200" b="0" strike="noStrike" spc="-1" dirty="0">
                        <a:latin typeface="Arial" panose="020B0604020202020204"/>
                      </a:endParaRPr>
                    </a:p>
                  </a:txBody>
                  <a:tcPr marL="6480" marR="648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2336760" y="354960"/>
            <a:ext cx="4471200" cy="1346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35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Plano de Ação</a:t>
            </a:r>
            <a:endParaRPr lang="pt-BR" sz="35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4" name="Tabela 12"/>
          <p:cNvGraphicFramePr/>
          <p:nvPr/>
        </p:nvGraphicFramePr>
        <p:xfrm>
          <a:off x="197280" y="290880"/>
          <a:ext cx="8808480" cy="4410720"/>
        </p:xfrm>
        <a:graphic>
          <a:graphicData uri="http://schemas.openxmlformats.org/drawingml/2006/table">
            <a:tbl>
              <a:tblPr/>
              <a:tblGrid>
                <a:gridCol w="727200"/>
                <a:gridCol w="515520"/>
                <a:gridCol w="919080"/>
                <a:gridCol w="688920"/>
                <a:gridCol w="866927"/>
                <a:gridCol w="29000"/>
                <a:gridCol w="480291"/>
                <a:gridCol w="988291"/>
                <a:gridCol w="480291"/>
                <a:gridCol w="443345"/>
                <a:gridCol w="1560946"/>
                <a:gridCol w="1108669"/>
              </a:tblGrid>
              <a:tr h="488880"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 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Porque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Como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Onde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Quem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Quando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INDICADOR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Fórmulas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1162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OBJETIVOS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META 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Descrever a ação de forma clara e RESUMIDA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Motivo e benefício da ação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Procedimento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 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Local da ação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Responsável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data de Início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data de Término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Indicar qual é o indicador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vMerge="1"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759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Arial" panose="020B0604020202020204"/>
                        </a:rPr>
                        <a:t> </a:t>
                      </a: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Arial" panose="020B0604020202020204"/>
                        </a:rPr>
                        <a:t>3. Fortalecer o Programa de Pós-Graduação em Letras: PROFLETRAS</a:t>
                      </a:r>
                      <a:endParaRPr lang="pt-BR" sz="800" b="1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pt-BR" sz="800" b="0" strike="noStrike" spc="-1" dirty="0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 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Arial" panose="020B0604020202020204"/>
                        </a:rPr>
                        <a:t>Meta 2. Todos os projetos de pesquisa devem contemplar o Núcleo duro do Curso</a:t>
                      </a:r>
                      <a:endParaRPr lang="pt-BR" sz="800" b="0" strike="noStrike" spc="-1" dirty="0">
                        <a:solidFill>
                          <a:srgbClr val="000000"/>
                        </a:solidFill>
                        <a:latin typeface="+mn-lt"/>
                        <a:ea typeface="Arial" panose="020B0604020202020204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Letras: Linguística e Literatura, automaticamente, os </a:t>
                      </a:r>
                      <a:r>
                        <a:rPr lang="pt-BR" sz="800" b="0" strike="noStrike" spc="-1" dirty="0" err="1">
                          <a:solidFill>
                            <a:srgbClr val="000000"/>
                          </a:solidFill>
                          <a:latin typeface="+mn-lt"/>
                        </a:rPr>
                        <a:t>TCC’s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devem seguir a mesma linha.</a:t>
                      </a:r>
                      <a:endParaRPr lang="pt-BR" sz="8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latin typeface="Arial" panose="020B0604020202020204"/>
                        </a:rPr>
                        <a:t>Fazer um levantamento estatístico de quantos profs. tem projeto de pesquisa cadastrado; verificar se o projeto de pesquisa do aluno atende o eixo duro da Área de Letras; balancear quantidade de prof. Orientador e equilíbrio entre as áreas; etc...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Impactar positivamente a formação dos mestrandos, dos licenciandos e dos professores que estão na educação básica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Criar o curso de extensão “O ProfLetras em ação”, destinado aos professores da educação básica, (a elaboração de projetos na área de atuação do PPG); Realizar eventos com as secretarias de educação, como estratégia para ampliar a inserção social do PROFLETRAS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 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pt-BR" sz="800" b="0" strike="noStrike" spc="-1" dirty="0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Unidade de Dourados/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SEDE 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latin typeface="Arial" panose="020B0604020202020204"/>
                        </a:rPr>
                        <a:t>Projeto de Extensão (</a:t>
                      </a:r>
                      <a:r>
                        <a:rPr lang="pt-BR" sz="800" b="0" strike="noStrike" spc="-1" dirty="0" err="1">
                          <a:latin typeface="Arial" panose="020B0604020202020204"/>
                        </a:rPr>
                        <a:t>Coorda</a:t>
                      </a:r>
                      <a:r>
                        <a:rPr lang="pt-BR" sz="800" b="0" strike="noStrike" spc="-1" dirty="0">
                          <a:latin typeface="Arial" panose="020B0604020202020204"/>
                        </a:rPr>
                        <a:t>. Profa. Zélia Nolasco) e todos os profs. são colaboradores e executores, alternando um encontro Linguística e um encontro Literatura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2022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</a:rPr>
                        <a:t>2024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5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Número de vagas não preenchidas nos processos seletivos do PROFLETRAS</a:t>
                      </a:r>
                      <a:endParaRPr lang="pt-BR" sz="1050" b="0" strike="noStrike" spc="-1" dirty="0">
                        <a:latin typeface="Arial" panose="020B0604020202020204"/>
                      </a:endParaRPr>
                    </a:p>
                  </a:txBody>
                  <a:tcPr marL="9360" marR="9360" anchor="ctr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latin typeface="Arial" panose="020B0604020202020204"/>
                        </a:rPr>
                        <a:t>NVO -  Número de Vagas Ofertadas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latin typeface="Arial" panose="020B0604020202020204"/>
                        </a:rPr>
                        <a:t>NVP – Número de vagas preenchidas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800" b="0" strike="noStrike" spc="-1" dirty="0">
                          <a:latin typeface="Arial" panose="020B0604020202020204"/>
                        </a:rPr>
                        <a:t>Sendo = ou &gt; maior estará ótimo!!!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subTitle"/>
          </p:nvPr>
        </p:nvSpPr>
        <p:spPr>
          <a:xfrm>
            <a:off x="654840" y="4117680"/>
            <a:ext cx="2363400" cy="5436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200" b="1" strike="noStrike" spc="-1">
                <a:solidFill>
                  <a:srgbClr val="000000"/>
                </a:solidFill>
                <a:latin typeface="Lato"/>
                <a:ea typeface="Lato"/>
              </a:rPr>
              <a:t>Avaliação do Aprendizado e Crescimento </a:t>
            </a:r>
            <a:endParaRPr lang="pt-BR" sz="1200" b="0" strike="noStrike" spc="-1">
              <a:latin typeface="Arial" panose="020B0604020202020204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title"/>
          </p:nvPr>
        </p:nvSpPr>
        <p:spPr>
          <a:xfrm>
            <a:off x="2560320" y="163440"/>
            <a:ext cx="4063320" cy="6764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 Resultados obtidos com a implantação do Planejamento estratégico  </a:t>
            </a:r>
            <a:endParaRPr lang="pt-BR" sz="1600" b="0" strike="noStrike" spc="-1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 type="subTitle"/>
          </p:nvPr>
        </p:nvSpPr>
        <p:spPr>
          <a:xfrm>
            <a:off x="561240" y="1254600"/>
            <a:ext cx="2363400" cy="491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57200" indent="-31750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200" b="1" strike="noStrike" spc="-1">
                <a:solidFill>
                  <a:srgbClr val="000000"/>
                </a:solidFill>
                <a:latin typeface="Lato"/>
                <a:ea typeface="Lato"/>
              </a:rPr>
              <a:t>Metas e objetivos atingidos de acordo com o  cronograma</a:t>
            </a:r>
            <a:endParaRPr lang="pt-BR" sz="1200" b="0" strike="noStrike" spc="-1">
              <a:latin typeface="Arial" panose="020B0604020202020204"/>
            </a:endParaRPr>
          </a:p>
        </p:txBody>
      </p:sp>
      <p:sp>
        <p:nvSpPr>
          <p:cNvPr id="418" name="PlaceHolder 4"/>
          <p:cNvSpPr>
            <a:spLocks noGrp="1"/>
          </p:cNvSpPr>
          <p:nvPr>
            <p:ph type="subTitle"/>
          </p:nvPr>
        </p:nvSpPr>
        <p:spPr>
          <a:xfrm>
            <a:off x="441720" y="3488400"/>
            <a:ext cx="2601720" cy="418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57200" indent="-31750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200" b="1" strike="noStrike" spc="-1">
                <a:solidFill>
                  <a:srgbClr val="000000"/>
                </a:solidFill>
                <a:latin typeface="Lato"/>
                <a:ea typeface="Lato"/>
              </a:rPr>
              <a:t>Resultados obtidos pós implantação</a:t>
            </a:r>
            <a:endParaRPr lang="pt-BR" sz="1200" b="0" strike="noStrike" spc="-1">
              <a:latin typeface="Arial" panose="020B0604020202020204"/>
            </a:endParaRPr>
          </a:p>
        </p:txBody>
      </p:sp>
      <p:sp>
        <p:nvSpPr>
          <p:cNvPr id="419" name="CaixaDeTexto 1"/>
          <p:cNvSpPr/>
          <p:nvPr/>
        </p:nvSpPr>
        <p:spPr>
          <a:xfrm>
            <a:off x="2924641" y="1272241"/>
            <a:ext cx="5314196" cy="252231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pt-BR" sz="1200" b="1" spc="-1" dirty="0">
                <a:solidFill>
                  <a:srgbClr val="000000"/>
                </a:solidFill>
                <a:ea typeface="Arial" panose="020B0604020202020204"/>
              </a:rPr>
              <a:t>2</a:t>
            </a:r>
            <a:r>
              <a:rPr lang="pt-BR" sz="1200" b="1" spc="-1" dirty="0">
                <a:solidFill>
                  <a:srgbClr val="000000"/>
                </a:solidFill>
                <a:latin typeface="Arial Black" panose="020B0A04020102020204"/>
                <a:ea typeface="Arial" panose="020B0604020202020204"/>
              </a:rPr>
              <a:t>. </a:t>
            </a:r>
            <a:r>
              <a:rPr lang="pt-BR" sz="1200" spc="-1" dirty="0">
                <a:solidFill>
                  <a:srgbClr val="000000"/>
                </a:solidFill>
                <a:latin typeface="Arial Black" panose="020B0A04020102020204"/>
                <a:ea typeface="Arial" panose="020B0604020202020204"/>
              </a:rPr>
              <a:t>Promover a integração do Programa com a Graduação, (Cursos de Letras/Espanhol e Letras/Inglês) e com as Redes Municipal e Estadual de Ensino</a:t>
            </a:r>
            <a:endParaRPr lang="pt-BR" sz="1200" spc="-1" dirty="0"/>
          </a:p>
          <a:p>
            <a:pPr>
              <a:lnSpc>
                <a:spcPct val="100000"/>
              </a:lnSpc>
              <a:buNone/>
            </a:pPr>
            <a:endParaRPr lang="pt-BR" sz="1200" b="0" strike="noStrike" spc="-1" dirty="0">
              <a:solidFill>
                <a:srgbClr val="000000"/>
              </a:solidFill>
              <a:latin typeface="Lato"/>
              <a:ea typeface="Arial" panose="020B0604020202020204"/>
            </a:endParaRPr>
          </a:p>
          <a:p>
            <a:pPr fontAlgn="ctr"/>
            <a:r>
              <a:rPr lang="pt-BR" sz="1200" dirty="0"/>
              <a:t>Meta 1: Os Docentes Permanentes devem ter, pelo menos, um projeto – de Pesquisa, Ensino ou Extensão – no quadriênio (2021-2024) que tenha a participação ativa de alunos da Graduação e do PPG.</a:t>
            </a:r>
            <a:endParaRPr lang="pt-BR" sz="1200" dirty="0"/>
          </a:p>
          <a:p>
            <a:pPr fontAlgn="ctr"/>
            <a:r>
              <a:rPr lang="pt-BR" sz="1200" dirty="0"/>
              <a:t>Meta 2: Realizar, pelo menos, um evento anual em parceria com os Cursos de Graduação da UEMS e com as escolas de Educação Básica.</a:t>
            </a:r>
            <a:r>
              <a:rPr lang="pt-BR" sz="1200" b="1" dirty="0"/>
              <a:t> </a:t>
            </a:r>
            <a:r>
              <a:rPr lang="pt-BR" sz="1200" dirty="0"/>
              <a:t>Em 2022, X Encontro de Pesquisa na Graduação em Letras (EPGL) IX Congresso de Estudos Linguísticos e Literários de MS (CNELLMS) VII Encontro de Pesquisa na Pós-Graduação de Letras (EPPGL) e II Encontro do ProfLetras</a:t>
            </a:r>
            <a:endParaRPr lang="pt-BR" sz="1200" dirty="0"/>
          </a:p>
          <a:p>
            <a:pPr>
              <a:lnSpc>
                <a:spcPct val="100000"/>
              </a:lnSpc>
              <a:buNone/>
            </a:pPr>
            <a:endParaRPr lang="pt-BR" sz="1400" b="0" strike="noStrike" spc="-1" dirty="0">
              <a:latin typeface="Arial" panose="020B0604020202020204"/>
            </a:endParaRPr>
          </a:p>
        </p:txBody>
      </p:sp>
      <p:sp>
        <p:nvSpPr>
          <p:cNvPr id="420" name="CaixaDeTexto 2"/>
          <p:cNvSpPr/>
          <p:nvPr/>
        </p:nvSpPr>
        <p:spPr>
          <a:xfrm flipH="1">
            <a:off x="2924640" y="3642120"/>
            <a:ext cx="57823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0" strike="noStrike" spc="-1" dirty="0">
                <a:solidFill>
                  <a:srgbClr val="000000"/>
                </a:solidFill>
                <a:latin typeface="Lato"/>
                <a:ea typeface="Arial" panose="020B0604020202020204"/>
              </a:rPr>
              <a:t>As ações estão em curso, não sendo possível avaliar os resultados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421" name="CaixaDeTexto 5"/>
          <p:cNvSpPr/>
          <p:nvPr/>
        </p:nvSpPr>
        <p:spPr>
          <a:xfrm>
            <a:off x="3018600" y="4291560"/>
            <a:ext cx="542916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0" strike="noStrike" spc="-1" dirty="0">
                <a:solidFill>
                  <a:srgbClr val="000000"/>
                </a:solidFill>
                <a:latin typeface="Lato"/>
                <a:ea typeface="Arial" panose="020B0604020202020204"/>
              </a:rPr>
              <a:t>A construção do Plano Estratégico reforçou e demonstrou as fragilidades do Programa e da Graduação; crescimento só virá com a internalização e aceitação das necessidades e fragilidades apontadas pelo Corpo Docente do Programa. </a:t>
            </a:r>
            <a:endParaRPr lang="pt-BR" sz="12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5000" b="0" strike="noStrike" spc="-1" dirty="0">
                <a:solidFill>
                  <a:srgbClr val="00B050"/>
                </a:solidFill>
                <a:latin typeface="Gloria Hallelujah"/>
                <a:ea typeface="Gloria Hallelujah"/>
              </a:rPr>
              <a:t>Obrigad</a:t>
            </a:r>
            <a:r>
              <a:rPr lang="pt-BR" sz="5000" b="0" strike="noStrike" spc="-1" dirty="0">
                <a:solidFill>
                  <a:srgbClr val="00B050"/>
                </a:solidFill>
                <a:latin typeface="Gloria Hallelujah"/>
                <a:ea typeface="Gloria Hallelujah"/>
              </a:rPr>
              <a:t>a</a:t>
            </a:r>
            <a:r>
              <a:rPr lang="en-GB" sz="5000" b="0" strike="noStrike" spc="-1" dirty="0">
                <a:solidFill>
                  <a:srgbClr val="00B050"/>
                </a:solidFill>
                <a:latin typeface="Gloria Hallelujah"/>
                <a:ea typeface="Gloria Hallelujah"/>
              </a:rPr>
              <a:t>!</a:t>
            </a:r>
            <a:endParaRPr lang="pt-BR" sz="5000" b="0" strike="noStrike" spc="-1" dirty="0">
              <a:solidFill>
                <a:srgbClr val="00B050"/>
              </a:solidFill>
              <a:latin typeface="Arial" panose="020B0604020202020204"/>
            </a:endParaRPr>
          </a:p>
        </p:txBody>
      </p:sp>
      <p:sp>
        <p:nvSpPr>
          <p:cNvPr id="423" name="Google Shape;824;p52"/>
          <p:cNvSpPr/>
          <p:nvPr/>
        </p:nvSpPr>
        <p:spPr>
          <a:xfrm>
            <a:off x="634320" y="1793160"/>
            <a:ext cx="398160" cy="398520"/>
          </a:xfrm>
          <a:custGeom>
            <a:avLst/>
            <a:gdLst/>
            <a:ahLst/>
            <a:cxnLst/>
            <a:rect l="l" t="t" r="r" b="b"/>
            <a:pathLst>
              <a:path w="10860" h="10872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66A2B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4" name="Retângulo 1"/>
          <p:cNvSpPr/>
          <p:nvPr/>
        </p:nvSpPr>
        <p:spPr>
          <a:xfrm>
            <a:off x="634320" y="3814200"/>
            <a:ext cx="4671720" cy="47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5" name="Retângulo 2"/>
          <p:cNvSpPr/>
          <p:nvPr/>
        </p:nvSpPr>
        <p:spPr>
          <a:xfrm>
            <a:off x="1216800" y="1843560"/>
            <a:ext cx="5307905" cy="829543"/>
          </a:xfrm>
          <a:prstGeom prst="rect">
            <a:avLst/>
          </a:prstGeom>
          <a:noFill/>
          <a:ln w="0">
            <a:solidFill>
              <a:srgbClr val="3D6D7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600" b="0" strike="noStrike" spc="-1" dirty="0">
                <a:solidFill>
                  <a:schemeClr val="accent2">
                    <a:lumMod val="50000"/>
                  </a:schemeClr>
                </a:solidFill>
                <a:latin typeface="Arial" panose="020B0604020202020204"/>
                <a:ea typeface="Arial" panose="020B0604020202020204"/>
              </a:rPr>
              <a:t>YOUTUBE:   </a:t>
            </a:r>
            <a:r>
              <a:rPr lang="pt-BR" sz="1400" b="1" strike="noStrike" spc="-1" dirty="0">
                <a:solidFill>
                  <a:schemeClr val="accent2">
                    <a:lumMod val="50000"/>
                  </a:schemeClr>
                </a:solidFill>
                <a:latin typeface="Arial" panose="020B0604020202020204"/>
                <a:ea typeface="Arial" panose="020B0604020202020204"/>
              </a:rPr>
              <a:t>PROFLETRAS / UEMS - Mestrado Profissional</a:t>
            </a:r>
            <a:endParaRPr lang="pt-BR" sz="1400" b="0" strike="noStrike" spc="-1" dirty="0">
              <a:solidFill>
                <a:schemeClr val="accent2">
                  <a:lumMod val="50000"/>
                </a:schemeClr>
              </a:solidFill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</a:pPr>
            <a:r>
              <a:rPr lang="pt-BR" sz="1600" b="1" strike="noStrike" spc="-1" dirty="0">
                <a:solidFill>
                  <a:schemeClr val="accent2">
                    <a:lumMod val="50000"/>
                  </a:schemeClr>
                </a:solidFill>
                <a:latin typeface="Arial" panose="020B0604020202020204"/>
                <a:ea typeface="Arial" panose="020B0604020202020204"/>
              </a:rPr>
              <a:t>                    @</a:t>
            </a:r>
            <a:r>
              <a:rPr lang="pt-BR" sz="1600" b="1" strike="noStrike" spc="-1" dirty="0" err="1">
                <a:solidFill>
                  <a:schemeClr val="accent2">
                    <a:lumMod val="50000"/>
                  </a:schemeClr>
                </a:solidFill>
                <a:latin typeface="Arial" panose="020B0604020202020204"/>
                <a:ea typeface="Arial" panose="020B0604020202020204"/>
              </a:rPr>
              <a:t>profletras_ufrn</a:t>
            </a:r>
            <a:endParaRPr lang="pt-BR" sz="1600" b="0" strike="noStrike" spc="-1" dirty="0">
              <a:solidFill>
                <a:schemeClr val="accent2">
                  <a:lumMod val="50000"/>
                </a:schemeClr>
              </a:solidFill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</a:pP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426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626400" y="2891880"/>
            <a:ext cx="406440" cy="398520"/>
          </a:xfrm>
          <a:prstGeom prst="rect">
            <a:avLst/>
          </a:prstGeom>
          <a:ln w="0">
            <a:noFill/>
          </a:ln>
        </p:spPr>
      </p:pic>
      <p:sp>
        <p:nvSpPr>
          <p:cNvPr id="427" name="Retângulo 18"/>
          <p:cNvSpPr/>
          <p:nvPr/>
        </p:nvSpPr>
        <p:spPr>
          <a:xfrm>
            <a:off x="1214280" y="2917080"/>
            <a:ext cx="1907640" cy="337100"/>
          </a:xfrm>
          <a:prstGeom prst="rect">
            <a:avLst/>
          </a:prstGeom>
          <a:noFill/>
          <a:ln w="0">
            <a:solidFill>
              <a:srgbClr val="3D6D7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600" b="0" strike="noStrike" spc="-1" dirty="0">
                <a:solidFill>
                  <a:srgbClr val="00B050"/>
                </a:solidFill>
                <a:latin typeface="Arial" panose="020B0604020202020204"/>
                <a:ea typeface="Arial" panose="020B0604020202020204"/>
              </a:rPr>
              <a:t>67 3902-2640</a:t>
            </a:r>
            <a:endParaRPr lang="pt-BR" sz="1600" b="0" strike="noStrike" spc="-1" dirty="0">
              <a:solidFill>
                <a:srgbClr val="00B050"/>
              </a:solidFill>
              <a:latin typeface="Arial" panose="020B0604020202020204"/>
            </a:endParaRPr>
          </a:p>
        </p:txBody>
      </p:sp>
      <p:pic>
        <p:nvPicPr>
          <p:cNvPr id="428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634320" y="3805560"/>
            <a:ext cx="499680" cy="304560"/>
          </a:xfrm>
          <a:prstGeom prst="rect">
            <a:avLst/>
          </a:prstGeom>
          <a:ln w="0">
            <a:noFill/>
          </a:ln>
        </p:spPr>
      </p:pic>
      <p:sp>
        <p:nvSpPr>
          <p:cNvPr id="429" name="Retângulo 22"/>
          <p:cNvSpPr/>
          <p:nvPr/>
        </p:nvSpPr>
        <p:spPr>
          <a:xfrm>
            <a:off x="1226160" y="3789000"/>
            <a:ext cx="2839408" cy="337100"/>
          </a:xfrm>
          <a:prstGeom prst="rect">
            <a:avLst/>
          </a:prstGeom>
          <a:noFill/>
          <a:ln w="0">
            <a:solidFill>
              <a:srgbClr val="3D6D7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600" b="0" strike="noStrike" spc="-1" dirty="0">
                <a:solidFill>
                  <a:srgbClr val="00B050"/>
                </a:solidFill>
                <a:latin typeface="Arial" panose="020B0604020202020204"/>
                <a:ea typeface="Arial" panose="020B0604020202020204"/>
              </a:rPr>
              <a:t>profletrasdourados@uems.br</a:t>
            </a:r>
            <a:endParaRPr lang="pt-BR" sz="1600" b="0" strike="noStrike" spc="-1" dirty="0">
              <a:solidFill>
                <a:srgbClr val="00B050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4808</Words>
  <Application>WPS Presentation</Application>
  <PresentationFormat>Apresentação na tela (16:9)</PresentationFormat>
  <Paragraphs>147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SimSun</vt:lpstr>
      <vt:lpstr>Wingdings</vt:lpstr>
      <vt:lpstr>Arial</vt:lpstr>
      <vt:lpstr>Symbol</vt:lpstr>
      <vt:lpstr>Gloria Hallelujah</vt:lpstr>
      <vt:lpstr>Liberation Mono</vt:lpstr>
      <vt:lpstr>Lato</vt:lpstr>
      <vt:lpstr>Arial Black</vt:lpstr>
      <vt:lpstr>Calibri</vt:lpstr>
      <vt:lpstr>Microsoft YaHei</vt:lpstr>
      <vt:lpstr>Arial Unicode MS</vt:lpstr>
      <vt:lpstr>Office Theme</vt:lpstr>
      <vt:lpstr>Office Theme</vt:lpstr>
      <vt:lpstr>Office Theme</vt:lpstr>
      <vt:lpstr>Office Theme</vt:lpstr>
      <vt:lpstr>Office Theme</vt:lpstr>
      <vt:lpstr>VIII Seminário Interno  de Avaliação da Pós Graduação  Evolução do Planejamento Estratégico dos programas stricto sensu </vt:lpstr>
      <vt:lpstr>Mapa Estratégico  PROFLETRAS–  Objetivos e Metas </vt:lpstr>
      <vt:lpstr>PowerPoint 演示文稿</vt:lpstr>
      <vt:lpstr>PowerPoint 演示文稿</vt:lpstr>
      <vt:lpstr>PowerPoint 演示文稿</vt:lpstr>
      <vt:lpstr>Plano de Ação</vt:lpstr>
      <vt:lpstr>PowerPoint 演示文稿</vt:lpstr>
      <vt:lpstr> Resultados obtidos com a implantação do Planejamento estratégico  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</dc:title>
  <dc:creator>Fábio</dc:creator>
  <cp:lastModifiedBy>eduardo.faca</cp:lastModifiedBy>
  <cp:revision>56</cp:revision>
  <dcterms:created xsi:type="dcterms:W3CDTF">2022-09-20T20:58:13Z</dcterms:created>
  <dcterms:modified xsi:type="dcterms:W3CDTF">2022-09-20T20:58:33Z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Apresentação na tela (16:9)</vt:lpwstr>
  </property>
  <property fmtid="{D5CDD505-2E9C-101B-9397-08002B2CF9AE}" pid="4" name="Slides">
    <vt:i4>12</vt:i4>
  </property>
  <property fmtid="{D5CDD505-2E9C-101B-9397-08002B2CF9AE}" pid="5" name="ICV">
    <vt:lpwstr>56D67B7FBFE2410AB9FA1B1D1DA76792</vt:lpwstr>
  </property>
  <property fmtid="{D5CDD505-2E9C-101B-9397-08002B2CF9AE}" pid="6" name="KSOProductBuildVer">
    <vt:lpwstr>1046-11.2.0.11306</vt:lpwstr>
  </property>
</Properties>
</file>