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3" r:id="rId6"/>
    <p:sldId id="260" r:id="rId7"/>
    <p:sldId id="273" r:id="rId8"/>
    <p:sldId id="261" r:id="rId9"/>
    <p:sldId id="262" r:id="rId10"/>
    <p:sldId id="275" r:id="rId11"/>
    <p:sldId id="276" r:id="rId12"/>
    <p:sldId id="264" r:id="rId13"/>
    <p:sldId id="277" r:id="rId14"/>
    <p:sldId id="265" r:id="rId15"/>
    <p:sldId id="266" r:id="rId16"/>
    <p:sldId id="267" r:id="rId17"/>
    <p:sldId id="278" r:id="rId18"/>
    <p:sldId id="270" r:id="rId19"/>
    <p:sldId id="271" r:id="rId20"/>
    <p:sldId id="268" r:id="rId21"/>
    <p:sldId id="279" r:id="rId22"/>
    <p:sldId id="280" r:id="rId23"/>
    <p:sldId id="282" r:id="rId24"/>
    <p:sldId id="281" r:id="rId25"/>
  </p:sldIdLst>
  <p:sldSz cx="9144000" cy="6858000" type="screen4x3"/>
  <p:notesSz cx="6858000" cy="9144000"/>
  <p:defaultTextStyle>
    <a:lvl1pPr>
      <a:defRPr>
        <a:latin typeface="Gill Sans MT"/>
        <a:ea typeface="Gill Sans MT"/>
        <a:cs typeface="Gill Sans MT"/>
        <a:sym typeface="Gill Sans MT"/>
      </a:defRPr>
    </a:lvl1pPr>
    <a:lvl2pPr indent="457200">
      <a:defRPr>
        <a:latin typeface="Gill Sans MT"/>
        <a:ea typeface="Gill Sans MT"/>
        <a:cs typeface="Gill Sans MT"/>
        <a:sym typeface="Gill Sans MT"/>
      </a:defRPr>
    </a:lvl2pPr>
    <a:lvl3pPr indent="914400">
      <a:defRPr>
        <a:latin typeface="Gill Sans MT"/>
        <a:ea typeface="Gill Sans MT"/>
        <a:cs typeface="Gill Sans MT"/>
        <a:sym typeface="Gill Sans MT"/>
      </a:defRPr>
    </a:lvl3pPr>
    <a:lvl4pPr indent="1371600">
      <a:defRPr>
        <a:latin typeface="Gill Sans MT"/>
        <a:ea typeface="Gill Sans MT"/>
        <a:cs typeface="Gill Sans MT"/>
        <a:sym typeface="Gill Sans MT"/>
      </a:defRPr>
    </a:lvl4pPr>
    <a:lvl5pPr indent="1828800">
      <a:defRPr>
        <a:latin typeface="Gill Sans MT"/>
        <a:ea typeface="Gill Sans MT"/>
        <a:cs typeface="Gill Sans MT"/>
        <a:sym typeface="Gill Sans MT"/>
      </a:defRPr>
    </a:lvl5pPr>
    <a:lvl6pPr indent="2286000">
      <a:defRPr>
        <a:latin typeface="Gill Sans MT"/>
        <a:ea typeface="Gill Sans MT"/>
        <a:cs typeface="Gill Sans MT"/>
        <a:sym typeface="Gill Sans MT"/>
      </a:defRPr>
    </a:lvl6pPr>
    <a:lvl7pPr indent="2743200">
      <a:defRPr>
        <a:latin typeface="Gill Sans MT"/>
        <a:ea typeface="Gill Sans MT"/>
        <a:cs typeface="Gill Sans MT"/>
        <a:sym typeface="Gill Sans MT"/>
      </a:defRPr>
    </a:lvl7pPr>
    <a:lvl8pPr indent="3200400">
      <a:defRPr>
        <a:latin typeface="Gill Sans MT"/>
        <a:ea typeface="Gill Sans MT"/>
        <a:cs typeface="Gill Sans MT"/>
        <a:sym typeface="Gill Sans MT"/>
      </a:defRPr>
    </a:lvl8pPr>
    <a:lvl9pPr indent="3657600">
      <a:defRPr>
        <a:latin typeface="Gill Sans MT"/>
        <a:ea typeface="Gill Sans MT"/>
        <a:cs typeface="Gill Sans MT"/>
        <a:sym typeface="Gill Sans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7EECD"/>
          </a:solidFill>
        </a:fill>
      </a:tcStyle>
    </a:wholeTbl>
    <a:band2H>
      <a:tcTxStyle/>
      <a:tcStyle>
        <a:tcBdr/>
        <a:fill>
          <a:solidFill>
            <a:srgbClr val="ECF7E7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FD13B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FD13B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FD13B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E6CA"/>
          </a:solidFill>
        </a:fill>
      </a:tcStyle>
    </a:wholeTbl>
    <a:band2H>
      <a:tcTxStyle/>
      <a:tcStyle>
        <a:tcBdr/>
        <a:fill>
          <a:solidFill>
            <a:srgbClr val="FFF3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B80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B80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EB80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E4DF"/>
          </a:solidFill>
        </a:fill>
      </a:tcStyle>
    </a:wholeTbl>
    <a:band2H>
      <a:tcTxStyle/>
      <a:tcStyle>
        <a:tcBdr/>
        <a:fill>
          <a:solidFill>
            <a:srgbClr val="E7F2E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AB39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AB39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AB39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FD13B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FD13B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3375861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38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97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4209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82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74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6858000" cy="123825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200"/>
              <a:t>Texto do Título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19200" y="5124450"/>
            <a:ext cx="6858000" cy="173355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2000">
                <a:solidFill>
                  <a:srgbClr val="4E5B6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0" indent="457200" algn="r">
              <a:buClrTx/>
              <a:buSzTx/>
              <a:buFontTx/>
              <a:buNone/>
              <a:defRPr sz="2000">
                <a:solidFill>
                  <a:srgbClr val="4E5B6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0" indent="914400" algn="r">
              <a:buClrTx/>
              <a:buSzTx/>
              <a:buFontTx/>
              <a:buNone/>
              <a:defRPr sz="2000">
                <a:solidFill>
                  <a:srgbClr val="4E5B6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0" indent="1371600" algn="r">
              <a:buClrTx/>
              <a:buSzTx/>
              <a:buFontTx/>
              <a:buNone/>
              <a:defRPr sz="2000">
                <a:solidFill>
                  <a:srgbClr val="4E5B6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0" indent="1828800" algn="r">
              <a:buClrTx/>
              <a:buSzTx/>
              <a:buFontTx/>
              <a:buNone/>
              <a:defRPr sz="2000">
                <a:solidFill>
                  <a:srgbClr val="4E5B6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E5B6F"/>
                </a:solid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E5B6F"/>
                </a:solid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E5B6F"/>
                </a:solid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E5B6F"/>
                </a:solid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E5B6F"/>
                </a:solidFill>
              </a:rPr>
              <a:t>Nível de Corpo Cinco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216152" y="6355079"/>
            <a:ext cx="1219201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904875" y="3648075"/>
            <a:ext cx="7315200" cy="1280161"/>
          </a:xfrm>
          <a:prstGeom prst="rect">
            <a:avLst/>
          </a:prstGeom>
          <a:ln w="6350" cap="rnd">
            <a:solidFill>
              <a:srgbClr val="7FD13B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EA157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904875" y="3648075"/>
            <a:ext cx="228600" cy="1280161"/>
          </a:xfrm>
          <a:prstGeom prst="rect">
            <a:avLst/>
          </a:prstGeom>
          <a:solidFill>
            <a:srgbClr val="7FD13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</a:p>
          <a:p>
            <a:pPr lvl="1">
              <a:defRPr sz="1800"/>
            </a:pPr>
            <a:r>
              <a:rPr sz="2600"/>
              <a:t>Nível de Corpo Dois</a:t>
            </a:r>
          </a:p>
          <a:p>
            <a:pPr lvl="2">
              <a:defRPr sz="1800"/>
            </a:pPr>
            <a:r>
              <a:rPr sz="2600"/>
              <a:t>Nível de Corpo Três</a:t>
            </a:r>
          </a:p>
          <a:p>
            <a:pPr lvl="3">
              <a:defRPr sz="1800"/>
            </a:pPr>
            <a:r>
              <a:rPr sz="2600"/>
              <a:t>Nível de Corpo Quatro</a:t>
            </a:r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</a:p>
          <a:p>
            <a:pPr lvl="1">
              <a:defRPr sz="1800"/>
            </a:pPr>
            <a:r>
              <a:rPr sz="2600"/>
              <a:t>Nível de Corpo Dois</a:t>
            </a:r>
          </a:p>
          <a:p>
            <a:pPr lvl="2">
              <a:defRPr sz="1800"/>
            </a:pPr>
            <a:r>
              <a:rPr sz="2600"/>
              <a:t>Nível de Corpo Três</a:t>
            </a:r>
          </a:p>
          <a:p>
            <a:pPr lvl="3">
              <a:defRPr sz="1800"/>
            </a:pPr>
            <a:r>
              <a:rPr sz="2600"/>
              <a:t>Nível de Corpo Quatro</a:t>
            </a:r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6556322" y="276506"/>
            <a:ext cx="1" cy="5852162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</a:p>
          <a:p>
            <a:pPr lvl="1">
              <a:defRPr sz="1800"/>
            </a:pPr>
            <a:r>
              <a:rPr sz="2600"/>
              <a:t>Nível de Corpo Dois</a:t>
            </a:r>
          </a:p>
          <a:p>
            <a:pPr lvl="2">
              <a:defRPr sz="1800"/>
            </a:pPr>
            <a:r>
              <a:rPr sz="2600"/>
              <a:t>Nível de Corpo Três</a:t>
            </a:r>
          </a:p>
          <a:p>
            <a:pPr lvl="3">
              <a:defRPr sz="1800"/>
            </a:pPr>
            <a:r>
              <a:rPr sz="2600"/>
              <a:t>Nível de Corpo Quatro</a:t>
            </a:r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beçalho da Seção">
    <p:bg>
      <p:bgPr>
        <a:solidFill>
          <a:srgbClr val="4E5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295400"/>
          </a:xfrm>
          <a:prstGeom prst="rect">
            <a:avLst/>
          </a:prstGeom>
        </p:spPr>
        <p:txBody>
          <a:bodyPr anchor="t"/>
          <a:lstStyle>
            <a:lvl1pPr algn="r">
              <a:defRPr>
                <a:solidFill>
                  <a:srgbClr val="D6EC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6ECFF"/>
                </a:solidFill>
              </a:rPr>
              <a:t>Texto do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25908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27432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59436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86868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1143000" algn="r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Nível de Corpo Cinco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069847" y="6355079"/>
            <a:ext cx="1520953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6ECFF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14400" y="2819400"/>
            <a:ext cx="7315200" cy="1280161"/>
          </a:xfrm>
          <a:prstGeom prst="rect">
            <a:avLst/>
          </a:prstGeom>
          <a:ln w="6350" cap="rnd">
            <a:solidFill>
              <a:srgbClr val="7FD13B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14400" y="2819400"/>
            <a:ext cx="228600" cy="1280161"/>
          </a:xfrm>
          <a:prstGeom prst="rect">
            <a:avLst/>
          </a:prstGeom>
          <a:solidFill>
            <a:srgbClr val="7FD13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1648" cy="5638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Nível de Corpo Um</a:t>
            </a:r>
          </a:p>
          <a:p>
            <a:pPr lvl="1">
              <a:defRPr sz="1800"/>
            </a:pPr>
            <a:r>
              <a:rPr sz="2600"/>
              <a:t>Nível de Corpo Dois</a:t>
            </a:r>
          </a:p>
          <a:p>
            <a:pPr lvl="2">
              <a:defRPr sz="1800"/>
            </a:pPr>
            <a:r>
              <a:rPr sz="2600"/>
              <a:t>Nível de Corpo Três</a:t>
            </a:r>
          </a:p>
          <a:p>
            <a:pPr lvl="3">
              <a:defRPr sz="1800"/>
            </a:pPr>
            <a:r>
              <a:rPr sz="2600"/>
              <a:t>Nível de Corpo Quatro</a:t>
            </a:r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07033"/>
            <a:ext cx="8229600" cy="95753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164566"/>
            <a:ext cx="4040188" cy="80710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EA157A"/>
                </a:solidFill>
              </a:defRPr>
            </a:lvl1pPr>
            <a:lvl2pPr marL="0" indent="274320">
              <a:buClrTx/>
              <a:buSzTx/>
              <a:buFontTx/>
              <a:buNone/>
              <a:defRPr sz="2400" b="1">
                <a:solidFill>
                  <a:srgbClr val="EA157A"/>
                </a:solidFill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EA157A"/>
                </a:solidFill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EA157A"/>
                </a:solidFill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EA157A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A157A"/>
                </a:solidFill>
              </a:rPr>
              <a:t>Nível de Corpo Um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A157A"/>
                </a:solidFill>
              </a:rPr>
              <a:t>Nível de Corpo Dois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A157A"/>
                </a:solidFill>
              </a:rPr>
              <a:t>Nível de Corpo Três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A157A"/>
                </a:solidFill>
              </a:rPr>
              <a:t>Nível de Corpo Quatro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EA157A"/>
                </a:solidFill>
              </a:rPr>
              <a:t>Nível de Corpo Cinco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40" name="Shape 40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324600" y="0"/>
            <a:ext cx="251460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324600" y="1219200"/>
            <a:ext cx="2514600" cy="5638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E5B6F"/>
                </a:solidFill>
              </a:defRPr>
            </a:lvl1pPr>
            <a:lvl2pPr marL="0" indent="27432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E5B6F"/>
                </a:solidFill>
              </a:defRPr>
            </a:lvl2pPr>
            <a:lvl3pPr marL="0" indent="59436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E5B6F"/>
                </a:solidFill>
              </a:defRPr>
            </a:lvl3pPr>
            <a:lvl4pPr marL="0" indent="86868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E5B6F"/>
                </a:solidFill>
              </a:defRPr>
            </a:lvl4pPr>
            <a:lvl5pPr marL="0" indent="1143000">
              <a:lnSpc>
                <a:spcPts val="2200"/>
              </a:lnSpc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4E5B6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E5B6F"/>
                </a:solid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E5B6F"/>
                </a:solid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E5B6F"/>
                </a:solid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E5B6F"/>
                </a:solid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E5B6F"/>
                </a:solidFill>
              </a:rPr>
              <a:t>Nível de Corpo Cinco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46" name="Shape 46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6178800" y="307339"/>
            <a:ext cx="1" cy="6035041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m com Legenda">
    <p:bg>
      <p:bgPr>
        <a:solidFill>
          <a:srgbClr val="4E5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484756"/>
            <a:ext cx="8229600" cy="706888"/>
          </a:xfrm>
          <a:prstGeom prst="rect">
            <a:avLst/>
          </a:prstGeom>
          <a:ln w="9525">
            <a:solidFill>
              <a:srgbClr val="7FD13B"/>
            </a:solidFill>
            <a:bevel/>
          </a:ln>
        </p:spPr>
        <p:txBody>
          <a:bodyPr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Texto do Título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457200" y="1191643"/>
            <a:ext cx="8229600" cy="588514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594360" indent="-320040">
              <a:buClrTx/>
              <a:buFontTx/>
              <a:defRPr sz="1400">
                <a:solidFill>
                  <a:srgbClr val="FFFFFF"/>
                </a:solidFill>
              </a:defRPr>
            </a:lvl2pPr>
            <a:lvl3pPr marL="914400" indent="-320039">
              <a:buClrTx/>
              <a:buFontTx/>
              <a:defRPr sz="1400">
                <a:solidFill>
                  <a:srgbClr val="FFFFFF"/>
                </a:solidFill>
              </a:defRPr>
            </a:lvl3pPr>
            <a:lvl4pPr marL="1224280" indent="-355600">
              <a:buClrTx/>
              <a:buFontTx/>
              <a:defRPr sz="1400">
                <a:solidFill>
                  <a:srgbClr val="FFFFFF"/>
                </a:solidFill>
              </a:defRPr>
            </a:lvl4pPr>
            <a:lvl5pPr marL="1498600" indent="-355600"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Nível de Corpo Cinco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6ECFF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57200" y="500856"/>
            <a:ext cx="182881" cy="685801"/>
          </a:xfrm>
          <a:prstGeom prst="rect">
            <a:avLst/>
          </a:prstGeom>
          <a:solidFill>
            <a:srgbClr val="7FD13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EA157A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rgbClr val="EA157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E5B6F"/>
                </a:solidFill>
              </a:rPr>
              <a:t>Texto do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12648" y="6356350"/>
            <a:ext cx="1981201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4E5B6F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Nível de Corpo Um</a:t>
            </a:r>
          </a:p>
          <a:p>
            <a:pPr lvl="1">
              <a:defRPr sz="1800"/>
            </a:pPr>
            <a:r>
              <a:rPr sz="2600"/>
              <a:t>Nível de Corpo Dois</a:t>
            </a:r>
          </a:p>
          <a:p>
            <a:pPr lvl="2">
              <a:defRPr sz="1800"/>
            </a:pPr>
            <a:r>
              <a:rPr sz="2600"/>
              <a:t>Nível de Corpo Três</a:t>
            </a:r>
          </a:p>
          <a:p>
            <a:pPr lvl="3">
              <a:defRPr sz="1800"/>
            </a:pPr>
            <a:r>
              <a:rPr sz="2600"/>
              <a:t>Nível de Corpo Quatro</a:t>
            </a:r>
          </a:p>
          <a:p>
            <a:pPr lvl="4">
              <a:defRPr sz="1800"/>
            </a:pPr>
            <a:r>
              <a:rPr sz="2600"/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5pPr>
      <a:lvl6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6pPr>
      <a:lvl7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7pPr>
      <a:lvl8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8pPr>
      <a:lvl9pPr>
        <a:defRPr sz="3200">
          <a:solidFill>
            <a:srgbClr val="4E5B6F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4320" indent="-274320">
        <a:spcBef>
          <a:spcPts val="600"/>
        </a:spcBef>
        <a:buClr>
          <a:srgbClr val="7FD13B"/>
        </a:buClr>
        <a:buSzPct val="76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1pPr>
      <a:lvl2pPr marL="584420" indent="-310100">
        <a:spcBef>
          <a:spcPts val="600"/>
        </a:spcBef>
        <a:buClr>
          <a:srgbClr val="7FD13B"/>
        </a:buClr>
        <a:buSzPct val="76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2pPr>
      <a:lvl3pPr marL="891540" indent="-297180">
        <a:spcBef>
          <a:spcPts val="600"/>
        </a:spcBef>
        <a:buClr>
          <a:srgbClr val="7FD13B"/>
        </a:buClr>
        <a:buSzPct val="76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3pPr>
      <a:lvl4pPr marL="1198880" indent="-330200">
        <a:spcBef>
          <a:spcPts val="600"/>
        </a:spcBef>
        <a:buClr>
          <a:srgbClr val="7FD13B"/>
        </a:buClr>
        <a:buSzPct val="70000"/>
        <a:buFont typeface="Wingdings 3"/>
        <a:buChar char="◻"/>
        <a:defRPr sz="2600"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FD13B"/>
        </a:buClr>
        <a:buSzPct val="70000"/>
        <a:buFont typeface="Wingdings 3"/>
        <a:buChar char="◻"/>
        <a:defRPr sz="2600">
          <a:latin typeface="Gill Sans MT"/>
          <a:ea typeface="Gill Sans MT"/>
          <a:cs typeface="Gill Sans MT"/>
          <a:sym typeface="Gill Sans MT"/>
        </a:defRPr>
      </a:lvl5pPr>
      <a:lvl6pPr marL="1760220" indent="-297180">
        <a:spcBef>
          <a:spcPts val="600"/>
        </a:spcBef>
        <a:buClr>
          <a:srgbClr val="7FD13B"/>
        </a:buClr>
        <a:buSzPct val="75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6pPr>
      <a:lvl7pPr marL="1985554" indent="-339634">
        <a:spcBef>
          <a:spcPts val="600"/>
        </a:spcBef>
        <a:buClr>
          <a:srgbClr val="7FD13B"/>
        </a:buClr>
        <a:buSzPct val="75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7pPr>
      <a:lvl8pPr marL="2168434" indent="-339634">
        <a:spcBef>
          <a:spcPts val="600"/>
        </a:spcBef>
        <a:buClr>
          <a:srgbClr val="7FD13B"/>
        </a:buClr>
        <a:buSzPct val="75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8pPr>
      <a:lvl9pPr marL="2407919" indent="-396239">
        <a:spcBef>
          <a:spcPts val="600"/>
        </a:spcBef>
        <a:buClr>
          <a:srgbClr val="7FD13B"/>
        </a:buClr>
        <a:buSzPct val="75000"/>
        <a:buFont typeface="Wingdings 3"/>
        <a:buChar char=""/>
        <a:defRPr sz="2600"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 indent="22860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 indent="27432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 indent="32004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 indent="3657600"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grasparatcc.com.br/primeiros-passos/problema-de-pesquisa-tcc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/>
          <a:lstStyle/>
          <a:p>
            <a:pPr lvl="0" algn="just" defTabSz="740663">
              <a:defRPr sz="1800"/>
            </a:pPr>
            <a:r>
              <a:rPr lang="pt-BR" sz="1944" b="1" dirty="0" smtClean="0">
                <a:latin typeface="Bookman Old Style Bold"/>
                <a:ea typeface="Bookman Old Style Bold"/>
                <a:cs typeface="Bookman Old Style Bold"/>
                <a:sym typeface="Bookman Old Style Bold"/>
              </a:rPr>
              <a:t>                   </a:t>
            </a:r>
            <a:r>
              <a:rPr lang="pt-BR" sz="2400" b="1" dirty="0" smtClean="0">
                <a:latin typeface="Bookman Old Style Bold"/>
                <a:ea typeface="Bookman Old Style Bold"/>
                <a:cs typeface="Bookman Old Style Bold"/>
                <a:sym typeface="Bookman Old Style Bold"/>
              </a:rPr>
              <a:t>ORIENTAÇÕES INICIAIS</a:t>
            </a:r>
            <a:endParaRPr sz="2400" b="1" dirty="0">
              <a:latin typeface="Bookman Old Style Bold"/>
              <a:ea typeface="Bookman Old Style Bold"/>
              <a:cs typeface="Bookman Old Style Bold"/>
              <a:sym typeface="Bookman Old Style Bold"/>
            </a:endParaRP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1219200" y="5166014"/>
            <a:ext cx="6858000" cy="533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 dirty="0" smtClean="0">
                <a:solidFill>
                  <a:srgbClr val="4E5B6F"/>
                </a:solidFill>
                <a:latin typeface="Bookman Old Style Bold"/>
                <a:ea typeface="Bookman Old Style Bold"/>
                <a:cs typeface="Bookman Old Style Bold"/>
                <a:sym typeface="Bookman Old Style Bold"/>
              </a:rPr>
              <a:t>Prof</a:t>
            </a:r>
            <a:r>
              <a:rPr lang="pt-BR" sz="8000" b="1" dirty="0" smtClean="0">
                <a:solidFill>
                  <a:srgbClr val="4E5B6F"/>
                </a:solidFill>
                <a:latin typeface="Bookman Old Style Bold"/>
                <a:ea typeface="Bookman Old Style Bold"/>
                <a:cs typeface="Bookman Old Style Bold"/>
                <a:sym typeface="Bookman Old Style Bold"/>
              </a:rPr>
              <a:t>ª</a:t>
            </a:r>
            <a:r>
              <a:rPr sz="8000" b="1" dirty="0" smtClean="0">
                <a:solidFill>
                  <a:srgbClr val="4E5B6F"/>
                </a:solidFill>
              </a:rPr>
              <a:t>Maria B</a:t>
            </a:r>
            <a:r>
              <a:rPr lang="pt-BR" sz="8000" b="1" dirty="0" smtClean="0">
                <a:solidFill>
                  <a:srgbClr val="4E5B6F"/>
                </a:solidFill>
              </a:rPr>
              <a:t>.</a:t>
            </a:r>
            <a:r>
              <a:rPr sz="8000" b="1" dirty="0" smtClean="0">
                <a:solidFill>
                  <a:srgbClr val="4E5B6F"/>
                </a:solidFill>
              </a:rPr>
              <a:t> Q</a:t>
            </a:r>
            <a:r>
              <a:rPr lang="pt-BR" sz="8000" b="1" dirty="0" smtClean="0">
                <a:solidFill>
                  <a:srgbClr val="4E5B6F"/>
                </a:solidFill>
              </a:rPr>
              <a:t>.</a:t>
            </a:r>
            <a:r>
              <a:rPr sz="8000" b="1" dirty="0" smtClean="0">
                <a:solidFill>
                  <a:srgbClr val="4E5B6F"/>
                </a:solidFill>
              </a:rPr>
              <a:t> </a:t>
            </a:r>
            <a:r>
              <a:rPr sz="8000" b="1" dirty="0">
                <a:solidFill>
                  <a:srgbClr val="4E5B6F"/>
                </a:solidFill>
              </a:rPr>
              <a:t>de </a:t>
            </a:r>
            <a:r>
              <a:rPr sz="8000" b="1" dirty="0" smtClean="0">
                <a:solidFill>
                  <a:srgbClr val="4E5B6F"/>
                </a:solidFill>
              </a:rPr>
              <a:t>Oliveira</a:t>
            </a:r>
            <a:r>
              <a:rPr lang="pt-BR" sz="8000" b="1" dirty="0" smtClean="0">
                <a:solidFill>
                  <a:srgbClr val="000000"/>
                </a:solidFill>
              </a:rPr>
              <a:t>-</a:t>
            </a:r>
            <a:r>
              <a:rPr lang="pt-BR" sz="8000" b="1" dirty="0" smtClean="0">
                <a:solidFill>
                  <a:srgbClr val="4E5B6F"/>
                </a:solidFill>
              </a:rPr>
              <a:t>Coordenadora do curso</a:t>
            </a:r>
            <a:endParaRPr sz="8000" b="1" dirty="0">
              <a:solidFill>
                <a:srgbClr val="4E5B6F"/>
              </a:solidFill>
            </a:endParaRPr>
          </a:p>
          <a:p>
            <a:pPr lvl="0" algn="just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1400" b="1" dirty="0">
                <a:solidFill>
                  <a:srgbClr val="4E5B6F"/>
                </a:solidFill>
              </a:rPr>
              <a:t>                                          </a:t>
            </a:r>
            <a:r>
              <a:rPr sz="1400" b="1" dirty="0" smtClean="0">
                <a:solidFill>
                  <a:srgbClr val="4E5B6F"/>
                </a:solidFill>
              </a:rPr>
              <a:t> </a:t>
            </a:r>
            <a:endParaRPr sz="1400" b="1" dirty="0">
              <a:solidFill>
                <a:srgbClr val="4E5B6F"/>
              </a:solidFill>
            </a:endParaRPr>
          </a:p>
        </p:txBody>
      </p:sp>
      <p:pic>
        <p:nvPicPr>
          <p:cNvPr id="7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404664"/>
            <a:ext cx="5976665" cy="1008113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176599" y="1870363"/>
            <a:ext cx="8011437" cy="976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85000" lnSpcReduction="20000"/>
          </a:bodyPr>
          <a:lstStyle/>
          <a:p>
            <a:pPr lvl="0" algn="r">
              <a:lnSpc>
                <a:spcPct val="90000"/>
              </a:lnSpc>
            </a:pPr>
            <a:endParaRPr lang="pt-BR" sz="2600" dirty="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lvl="0" algn="r">
              <a:lnSpc>
                <a:spcPct val="90000"/>
              </a:lnSpc>
            </a:pPr>
            <a:r>
              <a:rPr lang="pt-BR" sz="2600" b="1" dirty="0" smtClean="0">
                <a:latin typeface="Bookman Old Style Bold"/>
                <a:ea typeface="Bookman Old Style"/>
                <a:cs typeface="Bookman Old Style"/>
                <a:sym typeface="Bookman Old Style Bold"/>
              </a:rPr>
              <a:t> TRABALHO DE CONCLUSÃO DE CURSO (TCC) </a:t>
            </a:r>
          </a:p>
          <a:p>
            <a:pPr lvl="0" algn="r">
              <a:lnSpc>
                <a:spcPct val="90000"/>
              </a:lnSpc>
            </a:pPr>
            <a:endParaRPr lang="pt-BR" sz="2600" b="1" dirty="0">
              <a:latin typeface="Bookman Old Style Bold"/>
              <a:ea typeface="Bookman Old Style"/>
              <a:cs typeface="Bookman Old Style"/>
              <a:sym typeface="Bookman Old Style Bold"/>
            </a:endParaRPr>
          </a:p>
          <a:p>
            <a:pPr lvl="0" algn="r">
              <a:lnSpc>
                <a:spcPct val="90000"/>
              </a:lnSpc>
            </a:pPr>
            <a:r>
              <a:rPr lang="pt-BR" sz="2600" b="1" dirty="0" smtClean="0">
                <a:latin typeface="Bookman Old Style Bold"/>
                <a:ea typeface="Bookman Old Style"/>
                <a:cs typeface="Bookman Old Style"/>
                <a:sym typeface="Bookman Old Style Bold"/>
              </a:rPr>
              <a:t>  </a:t>
            </a:r>
            <a:endParaRPr sz="2600" b="1" dirty="0">
              <a:latin typeface="Bookman Old Style Bold"/>
              <a:ea typeface="Bookman Old Style Bold"/>
              <a:cs typeface="Bookman Old Style Bold"/>
              <a:sym typeface="Bookman Old Style Bold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199" y="1124745"/>
            <a:ext cx="8229600" cy="493776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pt-BR" b="1" dirty="0" smtClean="0"/>
          </a:p>
          <a:p>
            <a:pPr algn="just"/>
            <a:r>
              <a:rPr lang="pt-BR" sz="14400" b="1" dirty="0" smtClean="0"/>
              <a:t>2. </a:t>
            </a:r>
            <a:r>
              <a:rPr lang="pt-BR" sz="14400" b="1" dirty="0"/>
              <a:t>E</a:t>
            </a:r>
            <a:r>
              <a:rPr lang="pt-BR" sz="14400" b="1" dirty="0" smtClean="0"/>
              <a:t>lementos textuais.</a:t>
            </a:r>
          </a:p>
          <a:p>
            <a:pPr algn="just"/>
            <a:endParaRPr lang="pt-BR" sz="14400" b="1" dirty="0"/>
          </a:p>
          <a:p>
            <a:pPr marL="0" indent="0" algn="just">
              <a:buNone/>
            </a:pPr>
            <a:r>
              <a:rPr lang="pt-BR" sz="14400" b="1" dirty="0" smtClean="0">
                <a:solidFill>
                  <a:srgbClr val="FF0000"/>
                </a:solidFill>
              </a:rPr>
              <a:t>Introdução</a:t>
            </a:r>
          </a:p>
          <a:p>
            <a:endParaRPr lang="pt-BR" sz="14400" b="1" dirty="0"/>
          </a:p>
          <a:p>
            <a:pPr marL="0" indent="0" algn="just">
              <a:buNone/>
            </a:pPr>
            <a:r>
              <a:rPr lang="pt-BR" sz="14400" b="1" dirty="0" smtClean="0"/>
              <a:t>Consiste numa breve apresentação </a:t>
            </a:r>
            <a:r>
              <a:rPr lang="pt-BR" sz="14400" b="1" dirty="0"/>
              <a:t>d</a:t>
            </a:r>
            <a:r>
              <a:rPr lang="pt-BR" sz="14400" b="1" dirty="0" smtClean="0"/>
              <a:t>o </a:t>
            </a:r>
            <a:r>
              <a:rPr lang="pt-BR" sz="14400" b="1" dirty="0"/>
              <a:t>assunto que será investigado na pesquisa. Procure elencar motivos para o </a:t>
            </a:r>
            <a:r>
              <a:rPr lang="pt-BR" sz="14400" b="1" dirty="0" smtClean="0"/>
              <a:t>estudo, criando </a:t>
            </a:r>
            <a:r>
              <a:rPr lang="pt-BR" sz="14400" b="1" dirty="0"/>
              <a:t>um contexto que faça sentido.</a:t>
            </a:r>
          </a:p>
          <a:p>
            <a:pPr marL="0" indent="0" algn="just">
              <a:buNone/>
            </a:pPr>
            <a:endParaRPr lang="pt-BR" sz="7600" b="1" dirty="0"/>
          </a:p>
          <a:p>
            <a:pPr marL="0" marR="79121" lvl="0" indent="0" algn="just" defTabSz="400126">
              <a:spcBef>
                <a:spcPts val="0"/>
              </a:spcBef>
              <a:buClrTx/>
              <a:buSzTx/>
              <a:buFontTx/>
              <a:buNone/>
              <a:defRPr sz="1800"/>
            </a:pPr>
            <a:endParaRPr sz="1513" b="1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534167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199" y="1124745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t-BR" b="1" dirty="0" smtClean="0"/>
          </a:p>
          <a:p>
            <a:pPr algn="just"/>
            <a:r>
              <a:rPr lang="pt-BR" sz="3600" b="1" dirty="0"/>
              <a:t>Ao fazer a introdução, é importante que se reserve um ou dois parágrafos para fazer uma análise histórica do tempo. Faça uma pesquisa para conhecer a evolução dos estudos sobre o assunto ao longo dos anos.</a:t>
            </a:r>
          </a:p>
          <a:p>
            <a:pPr marL="0" marR="79121" lvl="0" indent="0" algn="just" defTabSz="400126">
              <a:spcBef>
                <a:spcPts val="0"/>
              </a:spcBef>
              <a:buClrTx/>
              <a:buSzTx/>
              <a:buFontTx/>
              <a:buNone/>
              <a:defRPr sz="1800"/>
            </a:pPr>
            <a:endParaRPr lang="pt-BR" sz="1513" b="1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buNone/>
            </a:pPr>
            <a:endParaRPr lang="pt-BR" b="1" dirty="0"/>
          </a:p>
          <a:p>
            <a:pPr marL="0" marR="79121" lvl="0" indent="0" algn="just" defTabSz="400126">
              <a:spcBef>
                <a:spcPts val="0"/>
              </a:spcBef>
              <a:buClrTx/>
              <a:buSzTx/>
              <a:buFontTx/>
              <a:buNone/>
              <a:defRPr sz="1800"/>
            </a:pPr>
            <a:endParaRPr sz="1513" b="1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610337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Problematização</a:t>
            </a:r>
          </a:p>
          <a:p>
            <a:pPr algn="just"/>
            <a:endParaRPr lang="pt-BR" sz="3600" b="1" dirty="0"/>
          </a:p>
          <a:p>
            <a:pPr algn="just"/>
            <a:r>
              <a:rPr lang="pt-BR" sz="3600" b="1" dirty="0" smtClean="0"/>
              <a:t>Defina um questionamento, </a:t>
            </a:r>
            <a:r>
              <a:rPr lang="pt-BR" sz="3600" b="1" dirty="0"/>
              <a:t>ou seja, o </a:t>
            </a:r>
            <a:r>
              <a:rPr lang="pt-BR" sz="3600" b="1" u="sng" dirty="0">
                <a:hlinkClick r:id="rId2"/>
              </a:rPr>
              <a:t>problema do TCC</a:t>
            </a:r>
            <a:r>
              <a:rPr lang="pt-BR" sz="3600" b="1" dirty="0"/>
              <a:t>. Lembre-se </a:t>
            </a:r>
            <a:r>
              <a:rPr lang="pt-BR" sz="3600" b="1" dirty="0" smtClean="0"/>
              <a:t>que o </a:t>
            </a:r>
            <a:r>
              <a:rPr lang="pt-BR" sz="3600" b="1" dirty="0"/>
              <a:t>desenvolvimento do trabalho será responsável por analisar e buscar respostas para </a:t>
            </a:r>
            <a:r>
              <a:rPr lang="pt-BR" sz="3600" b="1" dirty="0" smtClean="0"/>
              <a:t>esse questionamento.</a:t>
            </a:r>
          </a:p>
          <a:p>
            <a:pPr algn="just"/>
            <a:endParaRPr lang="pt-BR" sz="2800" b="1" dirty="0" smtClean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marR="88900" lvl="0" indent="0" algn="just" defTabSz="449580">
              <a:spcBef>
                <a:spcPts val="1000"/>
              </a:spcBef>
              <a:buClrTx/>
              <a:buSzPct val="100000"/>
              <a:buNone/>
              <a:tabLst>
                <a:tab pos="444500" algn="l"/>
              </a:tabLst>
              <a:defRPr sz="1800"/>
            </a:pPr>
            <a:endParaRPr sz="28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pt-BR" sz="2800" b="1" dirty="0" smtClean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Levantamento de hipóteses</a:t>
            </a:r>
          </a:p>
          <a:p>
            <a:pPr algn="just"/>
            <a:endParaRPr lang="pt-BR" sz="3600" b="1" dirty="0"/>
          </a:p>
          <a:p>
            <a:pPr algn="just"/>
            <a:r>
              <a:rPr lang="pt-BR" sz="3600" b="1" dirty="0"/>
              <a:t>O </a:t>
            </a:r>
            <a:r>
              <a:rPr lang="pt-BR" sz="3600" b="1" dirty="0" smtClean="0"/>
              <a:t>pré</a:t>
            </a:r>
            <a:r>
              <a:rPr lang="pt-BR" sz="3600" b="1" dirty="0"/>
              <a:t>-</a:t>
            </a:r>
            <a:r>
              <a:rPr lang="pt-BR" sz="3600" b="1" dirty="0" smtClean="0"/>
              <a:t>projeto </a:t>
            </a:r>
            <a:r>
              <a:rPr lang="pt-BR" sz="3600" b="1" dirty="0"/>
              <a:t>é um plano, portanto, fique a vontade para levantar hipóteses. Durante o trabalho, essas suposições podem ser </a:t>
            </a:r>
            <a:r>
              <a:rPr lang="pt-BR" sz="3600" b="1" dirty="0" err="1" smtClean="0"/>
              <a:t>válidadas</a:t>
            </a:r>
            <a:r>
              <a:rPr lang="pt-BR" sz="3600" b="1" dirty="0" smtClean="0"/>
              <a:t> </a:t>
            </a:r>
            <a:r>
              <a:rPr lang="pt-BR" sz="3600" b="1" dirty="0"/>
              <a:t>ou também desconsideradas.</a:t>
            </a:r>
          </a:p>
          <a:p>
            <a:pPr marL="0" marR="88900" lvl="0" indent="0" algn="just" defTabSz="449580">
              <a:spcBef>
                <a:spcPts val="1000"/>
              </a:spcBef>
              <a:buClrTx/>
              <a:buSzPct val="100000"/>
              <a:buNone/>
              <a:tabLst>
                <a:tab pos="444500" algn="l"/>
              </a:tabLst>
              <a:defRPr sz="1800"/>
            </a:pPr>
            <a:endParaRPr sz="28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5251061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346364" y="1219198"/>
            <a:ext cx="8340436" cy="5638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Definição de  objetivos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Elabore, primeiramente, o objetivo geral, ou seja, o principal alvo da sua investigação. Em seguida, crie objetivos específicos (etapas importantes para alcançar a principal meta do </a:t>
            </a:r>
            <a:r>
              <a:rPr lang="pt-BR" sz="2800" b="1" dirty="0" smtClean="0"/>
              <a:t>trabalho- o objetivo geral).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 smtClean="0"/>
              <a:t>Procure utilizar  </a:t>
            </a:r>
            <a:r>
              <a:rPr lang="pt-BR" sz="2800" b="1" dirty="0"/>
              <a:t>verbos no infinitivo, tais como “diagnosticar”, “analisar”, “localizar”, </a:t>
            </a:r>
            <a:r>
              <a:rPr lang="pt-BR" sz="2800" b="1" dirty="0" smtClean="0"/>
              <a:t>“identificar”,  </a:t>
            </a:r>
            <a:r>
              <a:rPr lang="pt-BR" sz="2800" b="1" dirty="0"/>
              <a:t>“</a:t>
            </a:r>
            <a:r>
              <a:rPr lang="pt-BR" sz="2800" b="1" dirty="0" smtClean="0"/>
              <a:t>esclarecer.”</a:t>
            </a:r>
            <a:r>
              <a:rPr lang="pt-BR" sz="2800" b="1" dirty="0" err="1"/>
              <a:t>E</a:t>
            </a:r>
            <a:r>
              <a:rPr lang="pt-BR" sz="2800" b="1" dirty="0" err="1" smtClean="0"/>
              <a:t>tc</a:t>
            </a:r>
            <a:r>
              <a:rPr lang="pt-BR" sz="2800" b="1" dirty="0" smtClean="0"/>
              <a:t>.</a:t>
            </a:r>
            <a:endParaRPr lang="pt-BR" sz="2800" b="1" dirty="0"/>
          </a:p>
          <a:p>
            <a:pPr marL="0" marR="88900" lvl="0" indent="0" algn="just" defTabSz="44958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/>
            </a:pPr>
            <a:endParaRPr sz="28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b="1" dirty="0"/>
              <a:t> </a:t>
            </a:r>
            <a:r>
              <a:rPr lang="pt-BR" sz="3600" b="1" dirty="0" smtClean="0"/>
              <a:t> </a:t>
            </a:r>
            <a:r>
              <a:rPr lang="pt-BR" sz="3600" b="1" dirty="0" smtClean="0">
                <a:solidFill>
                  <a:srgbClr val="FF0000"/>
                </a:solidFill>
              </a:rPr>
              <a:t>Justificativa</a:t>
            </a:r>
          </a:p>
          <a:p>
            <a:pPr marL="0" indent="0">
              <a:buNone/>
            </a:pPr>
            <a:endParaRPr lang="pt-BR" sz="3600" b="1" dirty="0"/>
          </a:p>
          <a:p>
            <a:pPr algn="just"/>
            <a:r>
              <a:rPr lang="pt-BR" sz="3600" b="1" dirty="0" smtClean="0"/>
              <a:t>Justifique por </a:t>
            </a:r>
            <a:r>
              <a:rPr lang="pt-BR" sz="3600" b="1" dirty="0"/>
              <a:t>quê esse trabalho de pesquisa faz </a:t>
            </a:r>
            <a:r>
              <a:rPr lang="pt-BR" sz="3600" b="1" dirty="0" smtClean="0"/>
              <a:t>sentido? </a:t>
            </a:r>
            <a:r>
              <a:rPr lang="pt-BR" sz="3600" b="1" dirty="0"/>
              <a:t>Respondendo essa pergunta, você </a:t>
            </a:r>
            <a:r>
              <a:rPr lang="pt-BR" sz="3600" b="1" dirty="0" smtClean="0"/>
              <a:t>conseguirá </a:t>
            </a:r>
            <a:r>
              <a:rPr lang="pt-BR" sz="3600" b="1" dirty="0"/>
              <a:t>definir uma boa justificativa para </a:t>
            </a:r>
            <a:r>
              <a:rPr lang="pt-BR" sz="3600" b="1" dirty="0" smtClean="0"/>
              <a:t>seu o pré-projeto</a:t>
            </a:r>
            <a:r>
              <a:rPr lang="pt-BR" sz="3600" b="1" dirty="0"/>
              <a:t>. Destaque a relevância do </a:t>
            </a:r>
            <a:r>
              <a:rPr lang="pt-BR" sz="3600" b="1" dirty="0" smtClean="0"/>
              <a:t>tema, contextualizando-o</a:t>
            </a:r>
            <a:r>
              <a:rPr lang="pt-BR" sz="3600" b="1" dirty="0"/>
              <a:t>, conforme a realidade da área</a:t>
            </a:r>
            <a:r>
              <a:rPr lang="pt-BR" sz="3600" b="1" dirty="0" smtClean="0"/>
              <a:t>.</a:t>
            </a:r>
          </a:p>
          <a:p>
            <a:endParaRPr lang="pt-BR" dirty="0"/>
          </a:p>
          <a:p>
            <a:endParaRPr lang="pt-BR" dirty="0"/>
          </a:p>
          <a:p>
            <a:pPr marL="0" marR="88900" lvl="0" indent="0" algn="just" defTabSz="449580">
              <a:lnSpc>
                <a:spcPct val="2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4500" algn="l"/>
              </a:tabLst>
              <a:defRPr sz="1800"/>
            </a:pPr>
            <a:endParaRPr sz="2000" dirty="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0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Metodologia (Procedimentos)</a:t>
            </a:r>
          </a:p>
          <a:p>
            <a:pPr algn="just"/>
            <a:endParaRPr lang="pt-BR" sz="3600" b="1" dirty="0"/>
          </a:p>
          <a:p>
            <a:pPr algn="just"/>
            <a:r>
              <a:rPr lang="pt-BR" sz="3600" b="1" dirty="0"/>
              <a:t>M</a:t>
            </a:r>
            <a:r>
              <a:rPr lang="pt-BR" sz="3600" b="1" dirty="0" smtClean="0"/>
              <a:t>omento </a:t>
            </a:r>
            <a:r>
              <a:rPr lang="pt-BR" sz="3600" b="1" dirty="0"/>
              <a:t>de descrever como tudo será feito. Quais procedimentos precisam ser colocados em prática? Defina o tipo de pesquisa (exploratória, descritiva ou explicativa), os processos, as fontes e as ferramentas.</a:t>
            </a:r>
          </a:p>
          <a:p>
            <a:pPr marL="0" indent="0" algn="just">
              <a:buNone/>
            </a:pPr>
            <a:endParaRPr lang="pt-BR" sz="3600" b="1" dirty="0"/>
          </a:p>
          <a:p>
            <a:pPr marL="316523" lvl="0" indent="-316523" algn="just">
              <a:defRPr sz="1800"/>
            </a:pPr>
            <a:endParaRPr sz="2600" b="1" dirty="0"/>
          </a:p>
        </p:txBody>
      </p:sp>
      <p:pic>
        <p:nvPicPr>
          <p:cNvPr id="10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sz="3600" b="1" dirty="0" smtClean="0"/>
              <a:t>Apresente </a:t>
            </a:r>
            <a:r>
              <a:rPr lang="pt-BR" sz="3600" b="1" dirty="0"/>
              <a:t>todas as técnicas que serão utilizadas para coletar e analisar dados (entrevistas, questionários, gravações, </a:t>
            </a:r>
            <a:r>
              <a:rPr lang="pt-BR" sz="3600" b="1" dirty="0" err="1" smtClean="0"/>
              <a:t>etc</a:t>
            </a:r>
            <a:r>
              <a:rPr lang="pt-BR" sz="3600" b="1" dirty="0" smtClean="0"/>
              <a:t>). Seja </a:t>
            </a:r>
            <a:r>
              <a:rPr lang="pt-BR" sz="3600" b="1" dirty="0"/>
              <a:t>claro, detalhista e </a:t>
            </a:r>
            <a:r>
              <a:rPr lang="pt-BR" sz="3600" b="1" dirty="0" smtClean="0"/>
              <a:t>minucioso, assim </a:t>
            </a:r>
            <a:r>
              <a:rPr lang="pt-BR" sz="3600" b="1" dirty="0"/>
              <a:t>você conseguirá explicar a metodologia.</a:t>
            </a:r>
          </a:p>
          <a:p>
            <a:pPr marL="316523" lvl="0" indent="-316523" algn="just">
              <a:defRPr sz="1800"/>
            </a:pPr>
            <a:endParaRPr sz="3600" b="1" dirty="0"/>
          </a:p>
        </p:txBody>
      </p:sp>
      <p:pic>
        <p:nvPicPr>
          <p:cNvPr id="10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6565383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  <a:defRPr sz="1800"/>
            </a:pPr>
            <a:r>
              <a:rPr lang="pt-BR" sz="3900" b="1" dirty="0" smtClean="0">
                <a:solidFill>
                  <a:srgbClr val="FF0000"/>
                </a:solidFill>
              </a:rPr>
              <a:t>Fundamentação teórica</a:t>
            </a:r>
          </a:p>
          <a:p>
            <a:pPr marL="316523" lvl="0" indent="-316523" algn="just">
              <a:defRPr sz="1800"/>
            </a:pPr>
            <a:endParaRPr lang="pt-BR" sz="3600" b="1" dirty="0"/>
          </a:p>
          <a:p>
            <a:pPr marL="316523" indent="-316523" algn="just">
              <a:defRPr sz="1800"/>
            </a:pPr>
            <a:r>
              <a:rPr lang="pt-BR" sz="3600" b="1" dirty="0"/>
              <a:t>Para realizar um trabalho acadêmico, é necessário definir a fundamentação teórica, ou seja, as fontes que servirão de embasamento para os seus argumentos ao longo do estudo. Escolha autores com credibilidade na área e de preferência com diferentes abordagens. </a:t>
            </a:r>
          </a:p>
          <a:p>
            <a:pPr marL="316523" lvl="0" indent="-316523" algn="just">
              <a:defRPr sz="1800"/>
            </a:pPr>
            <a:endParaRPr sz="2600" b="1" dirty="0"/>
          </a:p>
        </p:txBody>
      </p:sp>
      <p:pic>
        <p:nvPicPr>
          <p:cNvPr id="10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8281938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  <a:defRPr sz="1800"/>
            </a:pPr>
            <a:endParaRPr lang="pt-BR" sz="3200" dirty="0" smtClean="0"/>
          </a:p>
          <a:p>
            <a:pPr marL="316523" indent="-316523" algn="just">
              <a:defRPr sz="1800"/>
            </a:pPr>
            <a:r>
              <a:rPr lang="pt-BR" sz="4000" b="1" dirty="0" smtClean="0"/>
              <a:t>Cuidado para </a:t>
            </a:r>
            <a:r>
              <a:rPr lang="pt-BR" sz="4000" b="1" dirty="0"/>
              <a:t>não plagiar conteúdo e encaixe o referencial teórico de uma maneira que faça sentido no texto</a:t>
            </a:r>
            <a:r>
              <a:rPr lang="pt-BR" sz="4000" b="1" dirty="0" smtClean="0"/>
              <a:t>. Utilizando corretamente as normas para citação.</a:t>
            </a:r>
            <a:endParaRPr lang="pt-BR" sz="4000" b="1" dirty="0"/>
          </a:p>
          <a:p>
            <a:pPr marL="316523" lvl="0" indent="-316523" algn="just">
              <a:defRPr sz="1800"/>
            </a:pPr>
            <a:endParaRPr sz="3200" b="1" dirty="0"/>
          </a:p>
        </p:txBody>
      </p:sp>
      <p:pic>
        <p:nvPicPr>
          <p:cNvPr id="10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663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73032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457201" y="1124746"/>
            <a:ext cx="8229598" cy="52483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7624" lvl="0" indent="-337624" algn="just">
              <a:defRPr sz="1800"/>
            </a:pPr>
            <a:endParaRPr lang="pt-BR" sz="1600" b="1" dirty="0" smtClean="0"/>
          </a:p>
          <a:p>
            <a:pPr marL="0" lvl="0" indent="0" algn="just">
              <a:buNone/>
              <a:defRPr sz="1800"/>
            </a:pPr>
            <a:r>
              <a:rPr lang="pt-BR" sz="2800" b="1" dirty="0" smtClean="0"/>
              <a:t>No curso de Pedagogia </a:t>
            </a:r>
            <a:r>
              <a:rPr lang="pt-BR" sz="2800" b="1" dirty="0" err="1" smtClean="0"/>
              <a:t>EaD</a:t>
            </a:r>
            <a:r>
              <a:rPr lang="pt-BR" sz="2800" b="1" dirty="0" smtClean="0"/>
              <a:t>/UEMS, o TCC, consiste na elaboração e na apresentação pública de um tema da educação, desenvolvido a partir de pesquisa teórica ou aplicada dentro dos limites do próprio curso, com início na terceira série. (pp. do curso-abril/2014). </a:t>
            </a:r>
          </a:p>
          <a:p>
            <a:pPr marL="0" lvl="0" indent="0" algn="just">
              <a:buNone/>
              <a:defRPr sz="1800"/>
            </a:pPr>
            <a:endParaRPr lang="pt-BR" sz="2800" b="1" dirty="0"/>
          </a:p>
          <a:p>
            <a:pPr marL="0" lvl="0" indent="0" algn="just">
              <a:buNone/>
              <a:defRPr sz="1800"/>
            </a:pPr>
            <a:r>
              <a:rPr lang="pt-BR" sz="2800" b="1" dirty="0" smtClean="0"/>
              <a:t>Será regido por regulamento próprio, aprovado no Colegiado do Curso e publicado em DO de MS Nº 10.190 de 05/06/2020, página 74.</a:t>
            </a:r>
          </a:p>
          <a:p>
            <a:pPr marL="0" lvl="0" indent="0" algn="just">
              <a:buNone/>
              <a:defRPr sz="1800"/>
            </a:pPr>
            <a:endParaRPr lang="pt-BR" sz="2800" b="1" dirty="0" smtClean="0"/>
          </a:p>
          <a:p>
            <a:pPr marL="0" lvl="0" indent="0" algn="just">
              <a:buNone/>
              <a:defRPr sz="1800"/>
            </a:pPr>
            <a:endParaRPr sz="1600" b="1" dirty="0"/>
          </a:p>
        </p:txBody>
      </p:sp>
      <p:pic>
        <p:nvPicPr>
          <p:cNvPr id="7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just">
              <a:buNone/>
              <a:defRPr sz="1800"/>
            </a:pPr>
            <a:r>
              <a:rPr lang="pt-BR" sz="3600" b="1" dirty="0" smtClean="0">
                <a:solidFill>
                  <a:srgbClr val="FF0000"/>
                </a:solidFill>
              </a:rPr>
              <a:t>Cronograma</a:t>
            </a:r>
          </a:p>
          <a:p>
            <a:pPr marL="0" lvl="0" indent="0" algn="just">
              <a:buNone/>
              <a:defRPr sz="1800"/>
            </a:pPr>
            <a:endParaRPr lang="pt-BR" sz="3200" b="1" dirty="0" smtClean="0"/>
          </a:p>
          <a:p>
            <a:pPr algn="just"/>
            <a:r>
              <a:rPr lang="pt-BR" sz="3200" b="1" dirty="0" smtClean="0"/>
              <a:t>Monte </a:t>
            </a:r>
            <a:r>
              <a:rPr lang="pt-BR" sz="3200" b="1" dirty="0"/>
              <a:t>um </a:t>
            </a:r>
            <a:r>
              <a:rPr lang="pt-BR" sz="3200" b="1" dirty="0" smtClean="0"/>
              <a:t>cronograma. Ele é essencial </a:t>
            </a:r>
            <a:r>
              <a:rPr lang="pt-BR" sz="3200" b="1" dirty="0"/>
              <a:t>para qualquer planejamento e isso não seria diferente com o </a:t>
            </a:r>
            <a:r>
              <a:rPr lang="pt-BR" sz="3200" b="1" dirty="0" smtClean="0"/>
              <a:t>pré</a:t>
            </a:r>
            <a:r>
              <a:rPr lang="pt-BR" sz="3200" b="1" dirty="0"/>
              <a:t>-</a:t>
            </a:r>
            <a:r>
              <a:rPr lang="pt-BR" sz="3200" b="1" dirty="0" smtClean="0"/>
              <a:t>projeto </a:t>
            </a:r>
            <a:r>
              <a:rPr lang="pt-BR" sz="3200" b="1" dirty="0"/>
              <a:t>de pesquisa. </a:t>
            </a:r>
            <a:r>
              <a:rPr lang="pt-BR" sz="3200" b="1" dirty="0" smtClean="0"/>
              <a:t>Defina </a:t>
            </a:r>
            <a:r>
              <a:rPr lang="pt-BR" sz="3200" b="1" dirty="0"/>
              <a:t>as datas e os prazos para a entrega de cada parte do trabalho de conclusão de </a:t>
            </a:r>
            <a:r>
              <a:rPr lang="pt-BR" sz="3200" b="1" dirty="0" smtClean="0"/>
              <a:t>curso. </a:t>
            </a:r>
            <a:endParaRPr lang="pt-BR" sz="3200" b="1" dirty="0"/>
          </a:p>
          <a:p>
            <a:pPr algn="just"/>
            <a:endParaRPr lang="pt-BR" dirty="0"/>
          </a:p>
          <a:p>
            <a:pPr lvl="0" algn="just">
              <a:defRPr sz="1800"/>
            </a:pPr>
            <a:endParaRPr sz="4000" dirty="0"/>
          </a:p>
        </p:txBody>
      </p:sp>
      <p:pic>
        <p:nvPicPr>
          <p:cNvPr id="10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endParaRPr lang="pt-BR" sz="3200" b="1" dirty="0"/>
          </a:p>
          <a:p>
            <a:pPr marL="0" indent="0" algn="just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Referências</a:t>
            </a:r>
          </a:p>
          <a:p>
            <a:pPr marL="0" indent="0" algn="just">
              <a:buNone/>
            </a:pPr>
            <a:endParaRPr lang="pt-BR" sz="3200" b="1" dirty="0"/>
          </a:p>
          <a:p>
            <a:pPr algn="just"/>
            <a:r>
              <a:rPr lang="pt-BR" sz="3200" b="1" dirty="0"/>
              <a:t>N</a:t>
            </a:r>
            <a:r>
              <a:rPr lang="pt-BR" sz="3200" b="1" dirty="0" smtClean="0"/>
              <a:t>ão </a:t>
            </a:r>
            <a:r>
              <a:rPr lang="pt-BR" sz="3200" b="1" dirty="0"/>
              <a:t>se esqueça de </a:t>
            </a:r>
            <a:r>
              <a:rPr lang="pt-BR" sz="3200" b="1" dirty="0" smtClean="0"/>
              <a:t>mencionar as </a:t>
            </a:r>
            <a:r>
              <a:rPr lang="pt-BR" sz="3200" b="1" dirty="0"/>
              <a:t>referências </a:t>
            </a:r>
            <a:r>
              <a:rPr lang="pt-BR" sz="3200" b="1" dirty="0" smtClean="0"/>
              <a:t>bibliográficas utilizadas </a:t>
            </a:r>
            <a:r>
              <a:rPr lang="pt-BR" sz="3200" b="1" dirty="0"/>
              <a:t>para escrever o seu </a:t>
            </a:r>
            <a:r>
              <a:rPr lang="pt-BR" sz="3200" b="1" dirty="0" smtClean="0"/>
              <a:t>pré-projeto </a:t>
            </a:r>
            <a:r>
              <a:rPr lang="pt-BR" sz="3200" b="1" dirty="0"/>
              <a:t>de </a:t>
            </a:r>
            <a:r>
              <a:rPr lang="pt-BR" sz="3200" b="1" dirty="0" smtClean="0"/>
              <a:t>pesquisa, respeitando </a:t>
            </a:r>
            <a:r>
              <a:rPr lang="pt-BR" sz="3200" b="1" dirty="0"/>
              <a:t>as normas de formatação da ABNT</a:t>
            </a:r>
            <a:r>
              <a:rPr lang="pt-BR" b="1" dirty="0" smtClean="0"/>
              <a:t>.</a:t>
            </a:r>
            <a:r>
              <a:rPr lang="pt-BR" b="1" dirty="0"/>
              <a:t> </a:t>
            </a:r>
          </a:p>
          <a:p>
            <a:pPr algn="just"/>
            <a:endParaRPr lang="pt-BR" dirty="0"/>
          </a:p>
          <a:p>
            <a:pPr lvl="0" algn="just">
              <a:defRPr sz="1800"/>
            </a:pPr>
            <a:endParaRPr sz="4000" dirty="0"/>
          </a:p>
        </p:txBody>
      </p:sp>
      <p:pic>
        <p:nvPicPr>
          <p:cNvPr id="10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2574368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01782" y="1343890"/>
            <a:ext cx="8520545" cy="48823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ATENÇÃO PARA AS DATAS IMPORTANTES!</a:t>
            </a:r>
            <a:endParaRPr lang="pt-BR" b="1" dirty="0">
              <a:solidFill>
                <a:srgbClr val="FF0000"/>
              </a:solidFill>
            </a:endParaRPr>
          </a:p>
          <a:p>
            <a:pPr algn="just"/>
            <a:endParaRPr lang="pt-BR" b="1" dirty="0"/>
          </a:p>
          <a:p>
            <a:pPr marL="0" lvl="0" indent="0" algn="just">
              <a:buNone/>
              <a:defRPr sz="1800"/>
            </a:pPr>
            <a:r>
              <a:rPr lang="pt-BR" sz="3600" b="1" dirty="0" smtClean="0"/>
              <a:t>01/10/2020-Postagem da versão final do pré-projeto no ambiente.</a:t>
            </a:r>
          </a:p>
          <a:p>
            <a:pPr marL="0" lvl="0" indent="0" algn="just">
              <a:buNone/>
              <a:defRPr sz="1800"/>
            </a:pPr>
            <a:endParaRPr lang="pt-BR" sz="3600" b="1" dirty="0" smtClean="0"/>
          </a:p>
          <a:p>
            <a:pPr marL="0" lvl="0" indent="0" algn="just">
              <a:buNone/>
              <a:defRPr sz="1800"/>
            </a:pPr>
            <a:r>
              <a:rPr lang="pt-BR" sz="3600" b="1" dirty="0" smtClean="0"/>
              <a:t>20/10/2020-Definição </a:t>
            </a:r>
            <a:r>
              <a:rPr lang="pt-BR" sz="3600" b="1" smtClean="0"/>
              <a:t>do orientador.</a:t>
            </a:r>
          </a:p>
          <a:p>
            <a:pPr marL="0" lvl="0" indent="0" algn="just">
              <a:buNone/>
              <a:defRPr sz="1800"/>
            </a:pPr>
            <a:endParaRPr lang="pt-BR" sz="3600" b="1" dirty="0" smtClean="0"/>
          </a:p>
          <a:p>
            <a:pPr marL="0" lvl="0" indent="0" algn="just">
              <a:buNone/>
              <a:defRPr sz="1800"/>
            </a:pPr>
            <a:r>
              <a:rPr lang="pt-BR" sz="3600" b="1" dirty="0" smtClean="0"/>
              <a:t>05/11/2020-Início da orientação</a:t>
            </a:r>
          </a:p>
          <a:p>
            <a:pPr lvl="0" algn="just">
              <a:defRPr sz="1800"/>
            </a:pPr>
            <a:endParaRPr sz="4000" dirty="0"/>
          </a:p>
        </p:txBody>
      </p:sp>
      <p:pic>
        <p:nvPicPr>
          <p:cNvPr id="10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440545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01782" y="1343890"/>
            <a:ext cx="8520545" cy="488234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000" b="1" dirty="0" smtClean="0"/>
              <a:t>No ambiente está disponível  um formulário </a:t>
            </a:r>
            <a:r>
              <a:rPr lang="pt-BR" sz="4000" b="1" dirty="0"/>
              <a:t>pronto de </a:t>
            </a:r>
            <a:r>
              <a:rPr lang="pt-BR" sz="4000" b="1" dirty="0" smtClean="0"/>
              <a:t>pré</a:t>
            </a:r>
            <a:r>
              <a:rPr lang="pt-BR" sz="4000" b="1" dirty="0"/>
              <a:t>-</a:t>
            </a:r>
            <a:r>
              <a:rPr lang="pt-BR" sz="4000" b="1" dirty="0" smtClean="0"/>
              <a:t>projeto</a:t>
            </a:r>
            <a:r>
              <a:rPr lang="pt-BR" sz="4000" b="1" dirty="0"/>
              <a:t>. </a:t>
            </a:r>
            <a:r>
              <a:rPr lang="pt-BR" sz="4000" b="1" dirty="0" smtClean="0"/>
              <a:t>Você poderá utilizá-lo para elaboração do </a:t>
            </a:r>
            <a:r>
              <a:rPr lang="pt-BR" sz="4000" b="1" dirty="0"/>
              <a:t>seu planejamento</a:t>
            </a:r>
            <a:r>
              <a:rPr lang="pt-BR" dirty="0" smtClean="0"/>
              <a:t>.</a:t>
            </a:r>
            <a:endParaRPr lang="pt-BR" sz="4000" b="1" dirty="0" smtClean="0"/>
          </a:p>
          <a:p>
            <a:pPr marL="0" indent="0" algn="just">
              <a:buNone/>
            </a:pPr>
            <a:endParaRPr lang="pt-BR" sz="4000" b="1" dirty="0"/>
          </a:p>
          <a:p>
            <a:pPr marL="0" indent="0" algn="just">
              <a:buNone/>
            </a:pPr>
            <a:r>
              <a:rPr lang="pt-BR" sz="4000" b="1" dirty="0" smtClean="0"/>
              <a:t>As orientações para cada item do formulário encontram-se disponíveis aqui nestas orientações iniciais. Consulte-as sempre que for necessário.</a:t>
            </a:r>
            <a:endParaRPr lang="pt-BR" dirty="0" smtClean="0"/>
          </a:p>
        </p:txBody>
      </p:sp>
      <p:pic>
        <p:nvPicPr>
          <p:cNvPr id="10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3236269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01782" y="1343890"/>
            <a:ext cx="8520545" cy="488234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endParaRPr lang="pt-BR" sz="3200" b="1" dirty="0"/>
          </a:p>
          <a:p>
            <a:pPr lvl="0" algn="just">
              <a:defRPr sz="1800"/>
            </a:pPr>
            <a:r>
              <a:rPr lang="pt-BR" sz="4000" b="1" dirty="0" smtClean="0"/>
              <a:t>Esperamos que estas orientações, contribuam de forma significativa para elaboração </a:t>
            </a:r>
            <a:r>
              <a:rPr lang="pt-BR" sz="4000" b="1" smtClean="0"/>
              <a:t>do seu </a:t>
            </a:r>
            <a:r>
              <a:rPr lang="pt-BR" sz="4000" b="1" dirty="0" smtClean="0"/>
              <a:t>pré-projeto </a:t>
            </a:r>
            <a:r>
              <a:rPr lang="pt-BR" sz="4000" b="1" smtClean="0"/>
              <a:t>de TCC.</a:t>
            </a:r>
            <a:endParaRPr lang="pt-BR" sz="4000" b="1" dirty="0" smtClean="0"/>
          </a:p>
          <a:p>
            <a:pPr lvl="0" algn="just">
              <a:defRPr sz="1800"/>
            </a:pPr>
            <a:endParaRPr lang="pt-BR" sz="4000" b="1" dirty="0"/>
          </a:p>
          <a:p>
            <a:pPr marL="0" lvl="0" indent="0" algn="just">
              <a:buNone/>
              <a:defRPr sz="1800"/>
            </a:pPr>
            <a:r>
              <a:rPr lang="pt-BR" sz="4000" b="1" dirty="0"/>
              <a:t> </a:t>
            </a:r>
            <a:r>
              <a:rPr lang="pt-BR" sz="4000" b="1" dirty="0" smtClean="0"/>
              <a:t>                   Bom trabalho a </a:t>
            </a:r>
            <a:r>
              <a:rPr lang="pt-BR" sz="4000" b="1" dirty="0" err="1" smtClean="0"/>
              <a:t>tod@s</a:t>
            </a:r>
            <a:r>
              <a:rPr lang="pt-BR" sz="4000" b="1" dirty="0" smtClean="0"/>
              <a:t>!</a:t>
            </a:r>
            <a:endParaRPr sz="4000" b="1" dirty="0"/>
          </a:p>
        </p:txBody>
      </p:sp>
      <p:pic>
        <p:nvPicPr>
          <p:cNvPr id="10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297788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15636" y="1124745"/>
            <a:ext cx="8271164" cy="5032216"/>
          </a:xfrm>
          <a:prstGeom prst="rect">
            <a:avLst/>
          </a:prstGeom>
        </p:spPr>
        <p:txBody>
          <a:bodyPr>
            <a:normAutofit/>
          </a:bodyPr>
          <a:lstStyle>
            <a:lvl1pPr marL="337624" indent="-337624" algn="just">
              <a:defRPr sz="3200" b="1"/>
            </a:lvl1pPr>
          </a:lstStyle>
          <a:p>
            <a:pPr lvl="0"/>
            <a:r>
              <a:rPr lang="pt-BR" sz="3400" dirty="0"/>
              <a:t>Como fazer</a:t>
            </a:r>
            <a:r>
              <a:rPr lang="pt-BR" sz="3400" dirty="0" smtClean="0"/>
              <a:t>?</a:t>
            </a:r>
          </a:p>
          <a:p>
            <a:pPr lvl="0"/>
            <a:r>
              <a:rPr lang="pt-BR" sz="3400" dirty="0" smtClean="0"/>
              <a:t>Poderá ser elaborado no formato de Artigo científico sobre </a:t>
            </a:r>
            <a:r>
              <a:rPr lang="pt-BR" sz="3400" dirty="0"/>
              <a:t>r</a:t>
            </a:r>
            <a:r>
              <a:rPr lang="pt-BR" sz="3400" dirty="0" smtClean="0"/>
              <a:t>evisão de literatura, Relato de Experiência com reflexão teórica sobre a vivência no estágio ou ainda a elaboração de um Portfólio reflexivo. (Para cada tipologia de texto haverá orientações específicas)</a:t>
            </a:r>
          </a:p>
          <a:p>
            <a:pPr lvl="0"/>
            <a:endParaRPr lang="pt-BR" sz="3400" dirty="0" smtClean="0"/>
          </a:p>
        </p:txBody>
      </p:sp>
      <p:pic>
        <p:nvPicPr>
          <p:cNvPr id="7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346364" y="1124744"/>
            <a:ext cx="8340436" cy="573325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lvl="0"/>
            <a:r>
              <a:rPr lang="pt-BR" sz="12800" b="1" dirty="0" smtClean="0"/>
              <a:t>Por onde começar?</a:t>
            </a:r>
          </a:p>
          <a:p>
            <a:pPr lvl="0"/>
            <a:endParaRPr lang="pt-BR" sz="12800" b="1" dirty="0" smtClean="0"/>
          </a:p>
          <a:p>
            <a:pPr marL="0" lvl="0" indent="0" algn="just">
              <a:buNone/>
            </a:pPr>
            <a:r>
              <a:rPr lang="pt-BR" sz="12800" b="1" dirty="0" smtClean="0"/>
              <a:t>O ponto de partida é a definição do tema.</a:t>
            </a:r>
          </a:p>
          <a:p>
            <a:pPr marL="0" lvl="0" indent="0" algn="just">
              <a:buNone/>
            </a:pPr>
            <a:r>
              <a:rPr lang="pt-BR" sz="12800" b="1" dirty="0" smtClean="0"/>
              <a:t>Uma boa estratégia é pensar  naquela disciplina que você mais gosta. Pesquise assuntos referentes àquela aula que chamou sua atenção e delimite seu tema</a:t>
            </a:r>
          </a:p>
          <a:p>
            <a:pPr marL="0" lvl="0" indent="0" algn="just">
              <a:buNone/>
            </a:pPr>
            <a:endParaRPr lang="pt-BR" sz="12800" b="1" dirty="0" smtClean="0"/>
          </a:p>
          <a:p>
            <a:pPr lvl="0"/>
            <a:r>
              <a:rPr lang="pt-BR" sz="12800" b="1" dirty="0" smtClean="0"/>
              <a:t>Que caminhos trilhar?</a:t>
            </a:r>
          </a:p>
          <a:p>
            <a:pPr lvl="0" algn="just"/>
            <a:r>
              <a:rPr lang="pt-BR" sz="12800" b="1" dirty="0" smtClean="0"/>
              <a:t>Tudo começa com o Pré-projeto. Esquema que vai ajudar na elaboração do seu trabalho.</a:t>
            </a:r>
          </a:p>
          <a:p>
            <a:pPr algn="just">
              <a:defRPr sz="1800"/>
            </a:pPr>
            <a:endParaRPr lang="pt-BR" sz="11200" b="1" dirty="0" smtClean="0"/>
          </a:p>
          <a:p>
            <a:pPr marL="0" indent="0" algn="just">
              <a:buNone/>
              <a:defRPr sz="1800"/>
            </a:pPr>
            <a:r>
              <a:rPr lang="pt-BR" sz="11200" b="1" dirty="0" smtClean="0"/>
              <a:t> </a:t>
            </a:r>
            <a:endParaRPr lang="pt-BR" sz="11200" b="1" dirty="0"/>
          </a:p>
          <a:p>
            <a:pPr marL="0" lvl="0" indent="0" algn="just">
              <a:buNone/>
              <a:defRPr sz="1800"/>
            </a:pPr>
            <a:endParaRPr lang="pt-BR" sz="2800" b="1" dirty="0"/>
          </a:p>
        </p:txBody>
      </p:sp>
      <p:pic>
        <p:nvPicPr>
          <p:cNvPr id="8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346364" y="1124744"/>
            <a:ext cx="8340436" cy="57332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 sz="1800"/>
            </a:pPr>
            <a:endParaRPr lang="pt-BR" sz="6600" b="1" dirty="0" smtClean="0"/>
          </a:p>
          <a:p>
            <a:pPr algn="just">
              <a:defRPr sz="1800"/>
            </a:pPr>
            <a:r>
              <a:rPr lang="pt-BR" sz="4800" b="1" dirty="0" smtClean="0"/>
              <a:t>O que é  um Pré-Projeto de TCC?</a:t>
            </a:r>
          </a:p>
          <a:p>
            <a:pPr marL="0" indent="0" algn="just">
              <a:buNone/>
              <a:defRPr sz="1800"/>
            </a:pPr>
            <a:r>
              <a:rPr lang="pt-BR" sz="4800" b="1" dirty="0" smtClean="0"/>
              <a:t> </a:t>
            </a:r>
            <a:endParaRPr lang="pt-BR" sz="4800" b="1" dirty="0"/>
          </a:p>
          <a:p>
            <a:pPr marL="0" lvl="0" indent="0" algn="just">
              <a:buNone/>
              <a:defRPr sz="1800"/>
            </a:pPr>
            <a:endParaRPr lang="pt-BR" sz="2800" b="1" dirty="0"/>
          </a:p>
        </p:txBody>
      </p:sp>
      <p:pic>
        <p:nvPicPr>
          <p:cNvPr id="8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1900846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600" b="1" dirty="0"/>
              <a:t>É</a:t>
            </a:r>
            <a:r>
              <a:rPr lang="pt-BR" sz="3600" b="1" dirty="0" smtClean="0"/>
              <a:t> um Pré</a:t>
            </a:r>
            <a:r>
              <a:rPr lang="pt-BR" sz="3600" b="1" dirty="0"/>
              <a:t>-</a:t>
            </a:r>
            <a:r>
              <a:rPr lang="pt-BR" sz="3600" b="1" dirty="0" smtClean="0"/>
              <a:t>projeto de pesquisa.</a:t>
            </a:r>
          </a:p>
          <a:p>
            <a:pPr algn="just"/>
            <a:endParaRPr lang="pt-BR" sz="3600" b="1" dirty="0" smtClean="0"/>
          </a:p>
          <a:p>
            <a:pPr algn="just"/>
            <a:r>
              <a:rPr lang="pt-BR" sz="3600" b="1" dirty="0"/>
              <a:t>É o documento que mostra, de forma organizada, as prováveis atividades que serão desenvolvidas ao longo do trabalho</a:t>
            </a:r>
            <a:r>
              <a:rPr lang="pt-BR" sz="3600" b="1" dirty="0" smtClean="0"/>
              <a:t>.</a:t>
            </a:r>
          </a:p>
          <a:p>
            <a:pPr marL="0" indent="0" algn="just">
              <a:buNone/>
            </a:pPr>
            <a:endParaRPr lang="pt-BR" sz="3600" b="1" dirty="0" smtClean="0"/>
          </a:p>
          <a:p>
            <a:pPr algn="just"/>
            <a:r>
              <a:rPr lang="pt-BR" sz="3600" b="1" dirty="0" smtClean="0"/>
              <a:t>Antes de iniciar o trabalho acadêmico, é necessário elaborar um planejamento daquilo que será entregue. Esse documento que antecede a versão final do TCC recebe o nome de pré</a:t>
            </a:r>
            <a:r>
              <a:rPr lang="pt-BR" sz="3600" b="1" dirty="0"/>
              <a:t>-</a:t>
            </a:r>
            <a:r>
              <a:rPr lang="pt-BR" sz="3600" b="1" dirty="0" smtClean="0"/>
              <a:t>projeto de pesquisa.</a:t>
            </a:r>
          </a:p>
        </p:txBody>
      </p:sp>
      <p:pic>
        <p:nvPicPr>
          <p:cNvPr id="85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5655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sz="4800" b="1" dirty="0"/>
              <a:t>De acordo com as normas da ABNT, </a:t>
            </a:r>
            <a:r>
              <a:rPr lang="pt-BR" sz="4800" b="1" dirty="0" smtClean="0"/>
              <a:t>o pré-projeto </a:t>
            </a:r>
            <a:r>
              <a:rPr lang="pt-BR" sz="4800" b="1" dirty="0"/>
              <a:t>é a “</a:t>
            </a:r>
            <a:r>
              <a:rPr lang="pt-BR" sz="4800" b="1" dirty="0" smtClean="0"/>
              <a:t>estrutura de </a:t>
            </a:r>
            <a:r>
              <a:rPr lang="pt-BR" sz="4800" b="1" dirty="0"/>
              <a:t>um empreendimento a ser realizado”. </a:t>
            </a:r>
            <a:r>
              <a:rPr lang="pt-BR" sz="4800" b="1" dirty="0" smtClean="0"/>
              <a:t>.</a:t>
            </a:r>
            <a:endParaRPr lang="pt-BR" sz="4800" b="1" dirty="0"/>
          </a:p>
          <a:p>
            <a:pPr algn="just"/>
            <a:endParaRPr lang="pt-BR" sz="3600" b="1" dirty="0" smtClean="0"/>
          </a:p>
          <a:p>
            <a:pPr marL="0" lvl="0" indent="0" algn="just">
              <a:buNone/>
              <a:defRPr sz="1800"/>
            </a:pPr>
            <a:endParaRPr lang="pt-BR" sz="3200" b="1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  <a:defRPr sz="1800"/>
            </a:pPr>
            <a:endParaRPr lang="pt-BR" sz="3200" b="1" dirty="0">
              <a:solidFill>
                <a:srgbClr val="FF0000"/>
              </a:solidFill>
            </a:endParaRPr>
          </a:p>
          <a:p>
            <a:pPr marL="0" lvl="0" indent="0" algn="just">
              <a:buNone/>
              <a:defRPr sz="1800"/>
            </a:pPr>
            <a:endParaRPr sz="2800" b="1" dirty="0">
              <a:solidFill>
                <a:srgbClr val="FF0000"/>
              </a:solidFill>
            </a:endParaRPr>
          </a:p>
        </p:txBody>
      </p:sp>
      <p:pic>
        <p:nvPicPr>
          <p:cNvPr id="85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5655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185060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15636" y="1219198"/>
            <a:ext cx="8271164" cy="5486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6523" indent="-316523" algn="just">
              <a:defRPr sz="1800"/>
            </a:pPr>
            <a:r>
              <a:rPr lang="pt-BR" sz="3200" b="1" dirty="0"/>
              <a:t>A</a:t>
            </a:r>
            <a:r>
              <a:rPr lang="pt-BR" sz="3200" b="1" dirty="0" smtClean="0"/>
              <a:t> </a:t>
            </a:r>
            <a:r>
              <a:rPr lang="pt-BR" sz="3200" b="1" dirty="0"/>
              <a:t>entrega de um </a:t>
            </a:r>
            <a:r>
              <a:rPr lang="pt-BR" sz="3200" b="1" dirty="0" smtClean="0"/>
              <a:t>Pré</a:t>
            </a:r>
            <a:r>
              <a:rPr lang="pt-BR" sz="3200" b="1" dirty="0"/>
              <a:t>-</a:t>
            </a:r>
            <a:r>
              <a:rPr lang="pt-BR" sz="3200" b="1" dirty="0" smtClean="0"/>
              <a:t>projeto </a:t>
            </a:r>
            <a:r>
              <a:rPr lang="pt-BR" sz="3200" b="1" dirty="0"/>
              <a:t>de pesquisa, </a:t>
            </a:r>
            <a:r>
              <a:rPr lang="pt-BR" sz="3200" b="1" dirty="0" smtClean="0"/>
              <a:t>é fundamental para que os orientadores </a:t>
            </a:r>
            <a:r>
              <a:rPr lang="pt-BR" sz="3200" b="1" dirty="0"/>
              <a:t>possam entender melhor os objetivos do </a:t>
            </a:r>
            <a:r>
              <a:rPr lang="pt-BR" sz="3200" b="1" dirty="0" smtClean="0"/>
              <a:t>seu estudo.</a:t>
            </a:r>
          </a:p>
          <a:p>
            <a:pPr marL="0" indent="0" algn="just">
              <a:buNone/>
              <a:defRPr sz="1800"/>
            </a:pPr>
            <a:r>
              <a:rPr lang="pt-BR" sz="3200" b="1" dirty="0" smtClean="0"/>
              <a:t> </a:t>
            </a:r>
          </a:p>
          <a:p>
            <a:pPr marL="316523" indent="-316523" algn="just">
              <a:defRPr sz="1800"/>
            </a:pPr>
            <a:r>
              <a:rPr lang="pt-BR" sz="3200" b="1" dirty="0" smtClean="0"/>
              <a:t>Esse </a:t>
            </a:r>
            <a:r>
              <a:rPr lang="pt-BR" sz="3200" b="1" dirty="0"/>
              <a:t>planejamento deve seguir um roteiro consistente, capaz de organizar a estrutura do trabalho de final de curso.</a:t>
            </a:r>
          </a:p>
          <a:p>
            <a:pPr marL="316523" lvl="0" indent="-316523" algn="just">
              <a:defRPr sz="1800"/>
            </a:pPr>
            <a:endParaRPr sz="2000" b="1" dirty="0">
              <a:uFill>
                <a:solidFill/>
              </a:u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88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554182" y="1124745"/>
            <a:ext cx="8229600" cy="49377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sz="3600" b="1" dirty="0" smtClean="0"/>
              <a:t>Passos para </a:t>
            </a:r>
            <a:r>
              <a:rPr lang="pt-BR" sz="3600" b="1" dirty="0"/>
              <a:t>fazer o </a:t>
            </a:r>
            <a:r>
              <a:rPr lang="pt-BR" sz="3600" b="1" dirty="0" smtClean="0"/>
              <a:t>Pré</a:t>
            </a:r>
            <a:r>
              <a:rPr lang="pt-BR" sz="3600" b="1" dirty="0"/>
              <a:t>-</a:t>
            </a:r>
            <a:r>
              <a:rPr lang="pt-BR" sz="3600" b="1" dirty="0" smtClean="0"/>
              <a:t>projeto </a:t>
            </a:r>
            <a:r>
              <a:rPr lang="pt-BR" sz="3600" b="1" dirty="0"/>
              <a:t>de pesquisa </a:t>
            </a:r>
            <a:r>
              <a:rPr lang="pt-BR" sz="3600" b="1" dirty="0" smtClean="0"/>
              <a:t>do TCC:</a:t>
            </a:r>
            <a:endParaRPr lang="pt-BR" sz="3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b="1" dirty="0" smtClean="0"/>
          </a:p>
          <a:p>
            <a:pPr algn="just"/>
            <a:r>
              <a:rPr lang="pt-BR" sz="3200" b="1" dirty="0" smtClean="0"/>
              <a:t>1. Elementos prétextuais </a:t>
            </a:r>
          </a:p>
          <a:p>
            <a:endParaRPr lang="pt-BR" sz="3200" b="1" dirty="0"/>
          </a:p>
          <a:p>
            <a:pPr algn="just"/>
            <a:r>
              <a:rPr lang="pt-BR" sz="3200" b="1" dirty="0" smtClean="0"/>
              <a:t>São </a:t>
            </a:r>
            <a:r>
              <a:rPr lang="pt-BR" sz="3200" b="1" dirty="0"/>
              <a:t>eles: capa, folha de rosto e sumário. Esses itens deixam o documento mais adequado ao formato acadêmico.</a:t>
            </a:r>
          </a:p>
          <a:p>
            <a:pPr marL="0" indent="0" algn="just">
              <a:buNone/>
            </a:pPr>
            <a:endParaRPr sz="36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3667" y="116632"/>
            <a:ext cx="5976665" cy="1008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7FD13B"/>
          </a:solidFill>
          <a:prstDash val="solid"/>
          <a:beve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7FD13B"/>
          </a:solidFill>
          <a:prstDash val="solid"/>
          <a:beve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7FD13B"/>
          </a:solidFill>
          <a:prstDash val="solid"/>
          <a:beve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7FD13B"/>
          </a:solidFill>
          <a:prstDash val="solid"/>
          <a:beve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891</Words>
  <Application>Microsoft Office PowerPoint</Application>
  <PresentationFormat>Apresentação na tela (4:3)</PresentationFormat>
  <Paragraphs>96</Paragraphs>
  <Slides>24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Arial Bold</vt:lpstr>
      <vt:lpstr>Avenir Roman</vt:lpstr>
      <vt:lpstr>Bookman Old Style</vt:lpstr>
      <vt:lpstr>Bookman Old Style Bold</vt:lpstr>
      <vt:lpstr>Gill Sans MT</vt:lpstr>
      <vt:lpstr>Helvetica</vt:lpstr>
      <vt:lpstr>Wingdings 3</vt:lpstr>
      <vt:lpstr>Default</vt:lpstr>
      <vt:lpstr>                   ORIENTAÇÕES INICIAIS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ORIENTAÇÕES PARA ELABORAÇÃO DO RELATÓRIO</dc:title>
  <dc:creator>Maria Bezerra</dc:creator>
  <cp:lastModifiedBy>Maria Bezerra</cp:lastModifiedBy>
  <cp:revision>44</cp:revision>
  <dcterms:modified xsi:type="dcterms:W3CDTF">2021-08-31T13:38:50Z</dcterms:modified>
</cp:coreProperties>
</file>